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26" r:id="rId5"/>
    <p:sldMasterId id="2147483776" r:id="rId6"/>
    <p:sldMasterId id="2147483861" r:id="rId7"/>
  </p:sldMasterIdLst>
  <p:notesMasterIdLst>
    <p:notesMasterId r:id="rId30"/>
  </p:notesMasterIdLst>
  <p:handoutMasterIdLst>
    <p:handoutMasterId r:id="rId31"/>
  </p:handoutMasterIdLst>
  <p:sldIdLst>
    <p:sldId id="2147470118" r:id="rId8"/>
    <p:sldId id="2147483647" r:id="rId9"/>
    <p:sldId id="263" r:id="rId10"/>
    <p:sldId id="261" r:id="rId11"/>
    <p:sldId id="264" r:id="rId12"/>
    <p:sldId id="293" r:id="rId13"/>
    <p:sldId id="2147482497" r:id="rId14"/>
    <p:sldId id="273" r:id="rId15"/>
    <p:sldId id="262" r:id="rId16"/>
    <p:sldId id="289" r:id="rId17"/>
    <p:sldId id="267" r:id="rId18"/>
    <p:sldId id="268" r:id="rId19"/>
    <p:sldId id="266" r:id="rId20"/>
    <p:sldId id="269" r:id="rId21"/>
    <p:sldId id="290" r:id="rId22"/>
    <p:sldId id="291" r:id="rId23"/>
    <p:sldId id="257" r:id="rId24"/>
    <p:sldId id="258" r:id="rId25"/>
    <p:sldId id="260" r:id="rId26"/>
    <p:sldId id="292" r:id="rId27"/>
    <p:sldId id="265"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FEEB1E-7E04-4650-AE1D-57BD153F8875}">
          <p14:sldIdLst>
            <p14:sldId id="2147470118"/>
            <p14:sldId id="2147483647"/>
            <p14:sldId id="263"/>
            <p14:sldId id="261"/>
            <p14:sldId id="264"/>
            <p14:sldId id="293"/>
            <p14:sldId id="2147482497"/>
            <p14:sldId id="273"/>
            <p14:sldId id="262"/>
            <p14:sldId id="289"/>
            <p14:sldId id="267"/>
            <p14:sldId id="268"/>
            <p14:sldId id="266"/>
            <p14:sldId id="269"/>
            <p14:sldId id="290"/>
            <p14:sldId id="291"/>
            <p14:sldId id="257"/>
            <p14:sldId id="258"/>
            <p14:sldId id="260"/>
            <p14:sldId id="292"/>
            <p14:sldId id="265"/>
            <p14:sldId id="285"/>
          </p14:sldIdLst>
        </p14:section>
      </p14:sectionLst>
    </p:ex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HE/HIM)" initials="RD" userId="S::ridive@microsoft.com::1d7465a4-5cd3-4dc8-8db9-565c720ebd9c" providerId="AD"/>
  <p188:author id="{DDEBF209-3F10-7E38-6D3C-D2FF9EDE1ED3}" name="Yanan Cai" initials="YC" userId="S::yanacai@microsoft.com::e35a7fb7-94c1-4471-892b-9fc01f244c1a" providerId="AD"/>
  <p188:author id="{24427D1B-0599-50E3-9ED1-469C2A74A112}" name="Todd Ray" initials="TR" userId="S::toddray@microsoft.com::5efce141-b260-4718-a8ad-d9f9a4d3e967" providerId="AD"/>
  <p188:author id="{43FBD742-601A-99F2-A5C3-B2606ED2F3B4}" name="Yuliia Romanika" initials="YR" userId="S::yuliia@stinson.co::6488437a-d01a-4ca0-b9d8-ba28b7c3c226" providerId="AD"/>
  <p188:author id="{5BC61450-46A3-24A1-46FB-1284D002A116}" name="Neil Coles" initials="NC" userId="S::ncoles@microsoft.com::2e17a5bb-8e32-4fc0-b57e-d15eb4610f61" providerId="AD"/>
  <p188:author id="{0562E374-2F66-4D6F-F17B-FC6DE567EAC3}" name="Shilpa Ranganathan" initials="SR" userId="S::shilpar@microsoft.com::ac519486-1bb5-4bad-bb7d-c8f772c96604" providerId="AD"/>
  <p188:author id="{116E3A80-5276-1C57-D766-BEC6BDC59D89}" name="Mark Russinovich" initials="MR" userId="S::markruss@ntdev.microsoft.com::06184d00-182f-4b1d-9ae8-600c88b13927" providerId="AD"/>
  <p188:author id="{0BEA15AB-8A1F-9E07-024A-2B5AD4C9D619}" name="Mallory Monsma" initials="MM" userId="S::mamonsma@microsoft.com::8c4072d6-91ef-40a7-96da-10e060934994" providerId="AD"/>
  <p188:author id="{1DB106B5-E319-1EF0-FC4C-C01FC0795E35}" name="Liz Willets" initials="LW" userId="S::elwalker@microsoft.com::6272ee36-e657-4ed2-9945-e0a39ec21f89" providerId="AD"/>
  <p188:author id="{D4B71FCD-FB66-AC30-B40F-E299E3DDE29A}" name="Xena Kryvomlynova" initials="XK" userId="a07f81e2e56e1636" providerId="Windows Live"/>
  <p188:author id="{90FCACD6-8A8E-417B-F7BA-A6FB89727C50}" name="Joylynn Kirui" initials="JK" userId="S::joylynnkirui@microsoft.com::e369f3b6-ee9c-4035-b6d9-0c494990394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3BC4"/>
    <a:srgbClr val="FF5C39"/>
    <a:srgbClr val="883DEB"/>
    <a:srgbClr val="01BCFF"/>
    <a:srgbClr val="6D17E4"/>
    <a:srgbClr val="42068E"/>
    <a:srgbClr val="B146CD"/>
    <a:srgbClr val="FFE5E5"/>
    <a:srgbClr val="860000"/>
    <a:srgbClr val="D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78" y="96"/>
      </p:cViewPr>
      <p:guideLst>
        <p:guide orient="horz" pos="2184"/>
        <p:guide pos="3840"/>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8/10/relationships/authors" Targe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8A4C73-F5EA-D914-02C7-94940EDDB0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2743943-007A-DB80-E47F-7AF3B6592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FFE5CE-0235-40FD-96E9-270C1860FD16}" type="datetimeFigureOut">
              <a:rPr lang="en-US" smtClean="0"/>
              <a:t>4/4/2025</a:t>
            </a:fld>
            <a:endParaRPr lang="en-US"/>
          </a:p>
        </p:txBody>
      </p:sp>
      <p:sp>
        <p:nvSpPr>
          <p:cNvPr id="4" name="Footer Placeholder 3">
            <a:extLst>
              <a:ext uri="{FF2B5EF4-FFF2-40B4-BE49-F238E27FC236}">
                <a16:creationId xmlns:a16="http://schemas.microsoft.com/office/drawing/2014/main" id="{C7838F6C-77D9-433A-DE9E-06F5CD0EE3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3603ABC-F51D-AE59-E345-DFA6C20E93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18BDB7-A2CD-4FCA-9FB3-B94C309F1D88}" type="slidenum">
              <a:rPr lang="en-US" smtClean="0"/>
              <a:t>‹#›</a:t>
            </a:fld>
            <a:endParaRPr lang="en-US"/>
          </a:p>
        </p:txBody>
      </p:sp>
    </p:spTree>
    <p:extLst>
      <p:ext uri="{BB962C8B-B14F-4D97-AF65-F5344CB8AC3E}">
        <p14:creationId xmlns:p14="http://schemas.microsoft.com/office/powerpoint/2010/main" val="300840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0E09C-C8E6-4624-B358-B6B43ECFB6FA}" type="datetimeFigureOut">
              <a:t>4/4/2025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E5088-6C8C-41C0-A11C-922658CC1173}" type="slidenum">
              <a:t>‹#›</a:t>
            </a:fld>
            <a:endParaRPr lang="en-US"/>
          </a:p>
        </p:txBody>
      </p:sp>
    </p:spTree>
    <p:extLst>
      <p:ext uri="{BB962C8B-B14F-4D97-AF65-F5344CB8AC3E}">
        <p14:creationId xmlns:p14="http://schemas.microsoft.com/office/powerpoint/2010/main" val="4167807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9E5088-6C8C-41C0-A11C-922658CC1173}" type="slidenum">
              <a:rPr lang="en-US" smtClean="0"/>
              <a:t>3</a:t>
            </a:fld>
            <a:endParaRPr lang="en-US"/>
          </a:p>
        </p:txBody>
      </p:sp>
    </p:spTree>
    <p:extLst>
      <p:ext uri="{BB962C8B-B14F-4D97-AF65-F5344CB8AC3E}">
        <p14:creationId xmlns:p14="http://schemas.microsoft.com/office/powerpoint/2010/main" val="395721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BCC91-922D-7E21-8AF6-2244E9204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2ABC9-65D3-B942-8554-3A82ED87F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FCBBC-AC3C-B806-FD68-181A8FCF10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216AC3-5972-3689-25FE-0F93D7AC14E6}"/>
              </a:ext>
            </a:extLst>
          </p:cNvPr>
          <p:cNvSpPr>
            <a:spLocks noGrp="1"/>
          </p:cNvSpPr>
          <p:nvPr>
            <p:ph type="sldNum" sz="quarter" idx="5"/>
          </p:nvPr>
        </p:nvSpPr>
        <p:spPr/>
        <p:txBody>
          <a:bodyPr/>
          <a:lstStyle/>
          <a:p>
            <a:fld id="{859E5088-6C8C-41C0-A11C-922658CC1173}" type="slidenum">
              <a:rPr lang="en-US" smtClean="0"/>
              <a:t>14</a:t>
            </a:fld>
            <a:endParaRPr lang="en-US"/>
          </a:p>
        </p:txBody>
      </p:sp>
    </p:spTree>
    <p:extLst>
      <p:ext uri="{BB962C8B-B14F-4D97-AF65-F5344CB8AC3E}">
        <p14:creationId xmlns:p14="http://schemas.microsoft.com/office/powerpoint/2010/main" val="838737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4999D-D51A-6056-25EF-DA3C705276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E4D2A-DCFC-3E80-8D31-BE702A795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68530-8B69-83AA-28E7-17328D149A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C464C1-ACD9-ABF9-F1F6-C93391AC7785}"/>
              </a:ext>
            </a:extLst>
          </p:cNvPr>
          <p:cNvSpPr>
            <a:spLocks noGrp="1"/>
          </p:cNvSpPr>
          <p:nvPr>
            <p:ph type="sldNum" sz="quarter" idx="5"/>
          </p:nvPr>
        </p:nvSpPr>
        <p:spPr/>
        <p:txBody>
          <a:bodyPr/>
          <a:lstStyle/>
          <a:p>
            <a:fld id="{859E5088-6C8C-41C0-A11C-922658CC1173}" type="slidenum">
              <a:rPr lang="en-US" smtClean="0"/>
              <a:t>17</a:t>
            </a:fld>
            <a:endParaRPr lang="en-US"/>
          </a:p>
        </p:txBody>
      </p:sp>
    </p:spTree>
    <p:extLst>
      <p:ext uri="{BB962C8B-B14F-4D97-AF65-F5344CB8AC3E}">
        <p14:creationId xmlns:p14="http://schemas.microsoft.com/office/powerpoint/2010/main" val="2576041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36C76-1F48-FF62-08C7-9FFD02444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7EDC8-A8BF-148A-78AA-BC30E0564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74511-4389-9953-FDB7-11B28CC866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6D6186-1B08-1A4F-492F-3FC42C3D1D35}"/>
              </a:ext>
            </a:extLst>
          </p:cNvPr>
          <p:cNvSpPr>
            <a:spLocks noGrp="1"/>
          </p:cNvSpPr>
          <p:nvPr>
            <p:ph type="sldNum" sz="quarter" idx="5"/>
          </p:nvPr>
        </p:nvSpPr>
        <p:spPr/>
        <p:txBody>
          <a:bodyPr/>
          <a:lstStyle/>
          <a:p>
            <a:fld id="{859E5088-6C8C-41C0-A11C-922658CC1173}" type="slidenum">
              <a:rPr lang="en-US" smtClean="0"/>
              <a:t>18</a:t>
            </a:fld>
            <a:endParaRPr lang="en-US"/>
          </a:p>
        </p:txBody>
      </p:sp>
    </p:spTree>
    <p:extLst>
      <p:ext uri="{BB962C8B-B14F-4D97-AF65-F5344CB8AC3E}">
        <p14:creationId xmlns:p14="http://schemas.microsoft.com/office/powerpoint/2010/main" val="339336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3B235-4EFF-9813-AFB8-B9392DD5F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DCD35-CFF8-4D9A-4670-72BF30C4E3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8FF62-BF7C-1630-2AEC-CE5A5457D8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849955-72B0-4D0C-7C0F-DCCBD87EE481}"/>
              </a:ext>
            </a:extLst>
          </p:cNvPr>
          <p:cNvSpPr>
            <a:spLocks noGrp="1"/>
          </p:cNvSpPr>
          <p:nvPr>
            <p:ph type="sldNum" sz="quarter" idx="5"/>
          </p:nvPr>
        </p:nvSpPr>
        <p:spPr/>
        <p:txBody>
          <a:bodyPr/>
          <a:lstStyle/>
          <a:p>
            <a:fld id="{859E5088-6C8C-41C0-A11C-922658CC1173}" type="slidenum">
              <a:rPr lang="en-US" smtClean="0"/>
              <a:t>19</a:t>
            </a:fld>
            <a:endParaRPr lang="en-US"/>
          </a:p>
        </p:txBody>
      </p:sp>
    </p:spTree>
    <p:extLst>
      <p:ext uri="{BB962C8B-B14F-4D97-AF65-F5344CB8AC3E}">
        <p14:creationId xmlns:p14="http://schemas.microsoft.com/office/powerpoint/2010/main" val="3879319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CA855-FCD0-723F-4897-CBC4E8DEA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9BEE72-DBF8-EF91-320D-13D1144259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C7288-98BA-0C2D-1D70-D67B9C7826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194CD4-2567-0059-B8B8-776F3C27864A}"/>
              </a:ext>
            </a:extLst>
          </p:cNvPr>
          <p:cNvSpPr>
            <a:spLocks noGrp="1"/>
          </p:cNvSpPr>
          <p:nvPr>
            <p:ph type="sldNum" sz="quarter" idx="5"/>
          </p:nvPr>
        </p:nvSpPr>
        <p:spPr/>
        <p:txBody>
          <a:bodyPr/>
          <a:lstStyle/>
          <a:p>
            <a:fld id="{859E5088-6C8C-41C0-A11C-922658CC1173}" type="slidenum">
              <a:rPr lang="en-US" smtClean="0"/>
              <a:t>21</a:t>
            </a:fld>
            <a:endParaRPr lang="en-US"/>
          </a:p>
        </p:txBody>
      </p:sp>
    </p:spTree>
    <p:extLst>
      <p:ext uri="{BB962C8B-B14F-4D97-AF65-F5344CB8AC3E}">
        <p14:creationId xmlns:p14="http://schemas.microsoft.com/office/powerpoint/2010/main" val="38279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9E5088-6C8C-41C0-A11C-922658CC1173}" type="slidenum">
              <a:rPr lang="en-US" smtClean="0"/>
              <a:t>5</a:t>
            </a:fld>
            <a:endParaRPr lang="en-US"/>
          </a:p>
        </p:txBody>
      </p:sp>
    </p:spTree>
    <p:extLst>
      <p:ext uri="{BB962C8B-B14F-4D97-AF65-F5344CB8AC3E}">
        <p14:creationId xmlns:p14="http://schemas.microsoft.com/office/powerpoint/2010/main" val="393698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74DB8-1E36-3496-B292-D7B4757E8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3F847-D468-599C-42FB-F90D94A32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710460-5D68-42A8-19B4-12AC963A3F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355A8AE9-66C9-B716-2E83-44524A3636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B467A9-98A6-F64F-8E56-E8B63D83316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649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9E5088-6C8C-41C0-A11C-922658CC1173}" type="slidenum">
              <a:rPr lang="en-US" smtClean="0"/>
              <a:t>7</a:t>
            </a:fld>
            <a:endParaRPr lang="en-US"/>
          </a:p>
        </p:txBody>
      </p:sp>
    </p:spTree>
    <p:extLst>
      <p:ext uri="{BB962C8B-B14F-4D97-AF65-F5344CB8AC3E}">
        <p14:creationId xmlns:p14="http://schemas.microsoft.com/office/powerpoint/2010/main" val="5730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BCFD0-55EB-0E9C-98AF-7BD34906A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DF339-BCA3-DA74-5B9A-E36A2769F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E85F7-B1B1-57FB-1324-F98F67F0AC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55BA25-2CAD-9C06-0EDB-B8F0DDBAE38C}"/>
              </a:ext>
            </a:extLst>
          </p:cNvPr>
          <p:cNvSpPr>
            <a:spLocks noGrp="1"/>
          </p:cNvSpPr>
          <p:nvPr>
            <p:ph type="sldNum" sz="quarter" idx="5"/>
          </p:nvPr>
        </p:nvSpPr>
        <p:spPr/>
        <p:txBody>
          <a:bodyPr/>
          <a:lstStyle/>
          <a:p>
            <a:fld id="{859E5088-6C8C-41C0-A11C-922658CC1173}" type="slidenum">
              <a:rPr lang="en-US" smtClean="0"/>
              <a:t>8</a:t>
            </a:fld>
            <a:endParaRPr lang="en-US"/>
          </a:p>
        </p:txBody>
      </p:sp>
    </p:spTree>
    <p:extLst>
      <p:ext uri="{BB962C8B-B14F-4D97-AF65-F5344CB8AC3E}">
        <p14:creationId xmlns:p14="http://schemas.microsoft.com/office/powerpoint/2010/main" val="3526154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77C3B-91C2-31FE-E867-3F72B4C12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9AB5B5-3057-CD2B-4FF2-041AE63C5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F2D9DD-E615-1E1F-21E4-1048459330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B4D8D2-48B5-D0C0-E9E7-DA3825113D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95FD9F-FFC4-487D-97B6-EDE1CDFA1C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9001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7D870-3A48-2DCC-12D9-121F4FB46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D76FE-6BF1-451C-5205-F6B067925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74FB8-007D-9C90-99FC-D1A8E3A042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D521BE-62E5-CEAF-5F65-4AF903FC04C5}"/>
              </a:ext>
            </a:extLst>
          </p:cNvPr>
          <p:cNvSpPr>
            <a:spLocks noGrp="1"/>
          </p:cNvSpPr>
          <p:nvPr>
            <p:ph type="sldNum" sz="quarter" idx="5"/>
          </p:nvPr>
        </p:nvSpPr>
        <p:spPr/>
        <p:txBody>
          <a:bodyPr/>
          <a:lstStyle/>
          <a:p>
            <a:fld id="{859E5088-6C8C-41C0-A11C-922658CC1173}" type="slidenum">
              <a:rPr lang="en-US" smtClean="0"/>
              <a:t>11</a:t>
            </a:fld>
            <a:endParaRPr lang="en-US"/>
          </a:p>
        </p:txBody>
      </p:sp>
    </p:spTree>
    <p:extLst>
      <p:ext uri="{BB962C8B-B14F-4D97-AF65-F5344CB8AC3E}">
        <p14:creationId xmlns:p14="http://schemas.microsoft.com/office/powerpoint/2010/main" val="3076794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21C5D-1218-0EA3-957C-E8453C029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1001E-F510-9C7D-C046-73133CAD26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00B95-EE58-CECD-F04E-3753C18E5A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D996FA-0294-27E9-98C3-896BE7B48035}"/>
              </a:ext>
            </a:extLst>
          </p:cNvPr>
          <p:cNvSpPr>
            <a:spLocks noGrp="1"/>
          </p:cNvSpPr>
          <p:nvPr>
            <p:ph type="sldNum" sz="quarter" idx="5"/>
          </p:nvPr>
        </p:nvSpPr>
        <p:spPr/>
        <p:txBody>
          <a:bodyPr/>
          <a:lstStyle/>
          <a:p>
            <a:fld id="{859E5088-6C8C-41C0-A11C-922658CC1173}" type="slidenum">
              <a:rPr lang="en-US" smtClean="0"/>
              <a:t>12</a:t>
            </a:fld>
            <a:endParaRPr lang="en-US"/>
          </a:p>
        </p:txBody>
      </p:sp>
    </p:spTree>
    <p:extLst>
      <p:ext uri="{BB962C8B-B14F-4D97-AF65-F5344CB8AC3E}">
        <p14:creationId xmlns:p14="http://schemas.microsoft.com/office/powerpoint/2010/main" val="1011062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9AC94-21BE-EF87-E1FE-8A5BD0E184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C0D5C-6366-BECD-EBB0-00864B52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81BF0-733E-6A09-FF5A-F15D800B30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948762-D76B-BE41-DB05-50B7FADCBCEF}"/>
              </a:ext>
            </a:extLst>
          </p:cNvPr>
          <p:cNvSpPr>
            <a:spLocks noGrp="1"/>
          </p:cNvSpPr>
          <p:nvPr>
            <p:ph type="sldNum" sz="quarter" idx="5"/>
          </p:nvPr>
        </p:nvSpPr>
        <p:spPr/>
        <p:txBody>
          <a:bodyPr/>
          <a:lstStyle/>
          <a:p>
            <a:fld id="{859E5088-6C8C-41C0-A11C-922658CC1173}" type="slidenum">
              <a:rPr lang="en-US" smtClean="0"/>
              <a:t>13</a:t>
            </a:fld>
            <a:endParaRPr lang="en-US"/>
          </a:p>
        </p:txBody>
      </p:sp>
    </p:spTree>
    <p:extLst>
      <p:ext uri="{BB962C8B-B14F-4D97-AF65-F5344CB8AC3E}">
        <p14:creationId xmlns:p14="http://schemas.microsoft.com/office/powerpoint/2010/main" val="3604734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 y="0"/>
            <a:ext cx="12191998" cy="6857999"/>
          </a:xfrm>
          <a:prstGeom prst="rect">
            <a:avLst/>
          </a:prstGeom>
          <a:gradFill>
            <a:gsLst>
              <a:gs pos="100000">
                <a:srgbClr val="FFFFFF"/>
              </a:gs>
              <a:gs pos="0">
                <a:schemeClr val="bg1">
                  <a:lumMod val="95000"/>
                  <a:lumOff val="5000"/>
                </a:schemeClr>
              </a:gs>
              <a:gs pos="48000">
                <a:schemeClr val="tx1">
                  <a:lumMod val="65000"/>
                </a:schemeClr>
              </a:gs>
            </a:gsLst>
            <a:lin ang="0" scaled="1"/>
          </a:gradFill>
          <a:effectLst>
            <a:outerShdw blurRad="50800" dist="38100" dir="2700000" algn="tl" rotWithShape="0">
              <a:prstClr val="black">
                <a:alpha val="58000"/>
              </a:prstClr>
            </a:outerShdw>
          </a:effectLst>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304DB98C-787A-697D-A992-4863C7835C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00" y="184728"/>
            <a:ext cx="1052945" cy="1052945"/>
          </a:xfrm>
          <a:prstGeom prst="rect">
            <a:avLst/>
          </a:prstGeom>
        </p:spPr>
      </p:pic>
      <p:pic>
        <p:nvPicPr>
          <p:cNvPr id="13" name="Picture 12">
            <a:extLst>
              <a:ext uri="{FF2B5EF4-FFF2-40B4-BE49-F238E27FC236}">
                <a16:creationId xmlns:a16="http://schemas.microsoft.com/office/drawing/2014/main" id="{21D6FFCE-1189-70AE-ECF4-380FA537A42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t="33576" b="34142"/>
          <a:stretch/>
        </p:blipFill>
        <p:spPr>
          <a:xfrm>
            <a:off x="3740728" y="437256"/>
            <a:ext cx="1697183" cy="547888"/>
          </a:xfrm>
          <a:prstGeom prst="rect">
            <a:avLst/>
          </a:prstGeom>
        </p:spPr>
      </p:pic>
      <p:pic>
        <p:nvPicPr>
          <p:cNvPr id="15" name="Picture 14">
            <a:extLst>
              <a:ext uri="{FF2B5EF4-FFF2-40B4-BE49-F238E27FC236}">
                <a16:creationId xmlns:a16="http://schemas.microsoft.com/office/drawing/2014/main" id="{06584376-2D38-8CC4-B55C-DADBEA1606F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840345" y="498073"/>
            <a:ext cx="1697183" cy="432797"/>
          </a:xfrm>
          <a:prstGeom prst="rect">
            <a:avLst/>
          </a:prstGeom>
        </p:spPr>
      </p:pic>
    </p:spTree>
    <p:extLst>
      <p:ext uri="{BB962C8B-B14F-4D97-AF65-F5344CB8AC3E}">
        <p14:creationId xmlns:p14="http://schemas.microsoft.com/office/powerpoint/2010/main" val="3478122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741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67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37400282"/>
      </p:ext>
    </p:extLst>
  </p:cSld>
  <p:clrMap bg1="lt1" tx1="dk1" bg2="lt2" tx2="dk2" accent1="accent1" accent2="accent2" accent3="accent3" accent4="accent4" accent5="accent5" accent6="accent6" hlink="hlink" folHlink="folHlink"/>
  <p:sldLayoutIdLst>
    <p:sldLayoutId id="2147483674" r:id="rId1"/>
    <p:sldLayoutId id="2147483685" r:id="rId2"/>
    <p:sldLayoutId id="2147483717"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4"/>
          <a:stretch>
            <a:fillRect/>
          </a:stretch>
        </p:blipFill>
        <p:spPr>
          <a:xfrm rot="5400000">
            <a:off x="13652855" y="5312286"/>
            <a:ext cx="522183" cy="455900"/>
          </a:xfrm>
          <a:prstGeom prst="rect">
            <a:avLst/>
          </a:prstGeom>
        </p:spPr>
      </p:pic>
    </p:spTree>
    <p:extLst>
      <p:ext uri="{BB962C8B-B14F-4D97-AF65-F5344CB8AC3E}">
        <p14:creationId xmlns:p14="http://schemas.microsoft.com/office/powerpoint/2010/main" val="2258976868"/>
      </p:ext>
    </p:extLst>
  </p:cSld>
  <p:clrMap bg1="dk1" tx1="lt1" bg2="dk2" tx2="lt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373627" y="2843774"/>
            <a:ext cx="6858000" cy="1170455"/>
          </a:xfrm>
          <a:prstGeom prst="rect">
            <a:avLst/>
          </a:prstGeom>
        </p:spPr>
      </p:pic>
    </p:spTree>
    <p:extLst>
      <p:ext uri="{BB962C8B-B14F-4D97-AF65-F5344CB8AC3E}">
        <p14:creationId xmlns:p14="http://schemas.microsoft.com/office/powerpoint/2010/main" val="1611345620"/>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97030939"/>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69A442-B341-4459-3A52-F51AFB985FEF}"/>
              </a:ext>
            </a:extLst>
          </p:cNvPr>
          <p:cNvSpPr>
            <a:spLocks noGrp="1"/>
          </p:cNvSpPr>
          <p:nvPr>
            <p:ph type="body" sz="quarter" idx="12"/>
          </p:nvPr>
        </p:nvSpPr>
        <p:spPr>
          <a:xfrm>
            <a:off x="672076" y="4429433"/>
            <a:ext cx="7045812" cy="584775"/>
          </a:xfrm>
        </p:spPr>
        <p:txBody>
          <a:bodyPr/>
          <a:lstStyle/>
          <a:p>
            <a:r>
              <a:rPr lang="en-US" sz="2000" b="1" dirty="0">
                <a:latin typeface="Segoe UI Semibold" panose="020B0502040204020203" pitchFamily="34" charset="0"/>
                <a:cs typeface="Segoe UI Semibold" panose="020B0502040204020203" pitchFamily="34" charset="0"/>
              </a:rPr>
              <a:t>Zulfiqar </a:t>
            </a:r>
            <a:r>
              <a:rPr lang="en-US" sz="2000" b="1" dirty="0" err="1">
                <a:latin typeface="Segoe UI Semibold" panose="020B0502040204020203" pitchFamily="34" charset="0"/>
                <a:cs typeface="Segoe UI Semibold" panose="020B0502040204020203" pitchFamily="34" charset="0"/>
              </a:rPr>
              <a:t>Wardi</a:t>
            </a:r>
            <a:endParaRPr lang="en-US" sz="2000" b="1" dirty="0">
              <a:latin typeface="Segoe UI Semibold" panose="020B0502040204020203" pitchFamily="34" charset="0"/>
              <a:cs typeface="Segoe UI Semibold" panose="020B0502040204020203" pitchFamily="34" charset="0"/>
            </a:endParaRPr>
          </a:p>
          <a:p>
            <a:pPr lvl="0"/>
            <a:r>
              <a:rPr lang="en-US" dirty="0"/>
              <a:t>Manager </a:t>
            </a:r>
            <a:r>
              <a:rPr lang="en-US" b="1" dirty="0">
                <a:gradFill>
                  <a:gsLst>
                    <a:gs pos="0">
                      <a:srgbClr val="860000"/>
                    </a:gs>
                    <a:gs pos="100000">
                      <a:srgbClr val="FFE5E5"/>
                    </a:gs>
                    <a:gs pos="52000">
                      <a:srgbClr val="DA0000"/>
                    </a:gs>
                  </a:gsLst>
                  <a:lin ang="0" scaled="1"/>
                </a:gradFill>
              </a:rPr>
              <a:t>(Cyber Offense – Red Team) </a:t>
            </a:r>
            <a:r>
              <a:rPr lang="en-US" dirty="0"/>
              <a:t>@Utility Company</a:t>
            </a:r>
          </a:p>
        </p:txBody>
      </p:sp>
      <p:sp>
        <p:nvSpPr>
          <p:cNvPr id="5" name="Google Shape;86;p18">
            <a:extLst>
              <a:ext uri="{FF2B5EF4-FFF2-40B4-BE49-F238E27FC236}">
                <a16:creationId xmlns:a16="http://schemas.microsoft.com/office/drawing/2014/main" id="{02869689-01E1-79F7-160B-027A515BC6B2}"/>
              </a:ext>
            </a:extLst>
          </p:cNvPr>
          <p:cNvSpPr txBox="1">
            <a:spLocks/>
          </p:cNvSpPr>
          <p:nvPr/>
        </p:nvSpPr>
        <p:spPr>
          <a:xfrm>
            <a:off x="482436" y="1435716"/>
            <a:ext cx="8435421" cy="273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a:ln>
                  <a:noFill/>
                </a:ln>
                <a:gradFill>
                  <a:gsLst>
                    <a:gs pos="75000">
                      <a:srgbClr val="C03BC4"/>
                    </a:gs>
                    <a:gs pos="0">
                      <a:srgbClr val="FF5C39"/>
                    </a:gs>
                  </a:gsLst>
                  <a:lin ang="0" scaled="1"/>
                </a:gradFill>
                <a:effectLst>
                  <a:outerShdw blurRad="38100" dist="38100" dir="2700000" algn="tl">
                    <a:srgbClr val="000000">
                      <a:alpha val="43137"/>
                    </a:srgbClr>
                  </a:outerShdw>
                </a:effectLst>
                <a:uLnTx/>
                <a:uFillTx/>
                <a:latin typeface="Lexend"/>
                <a:sym typeface="Lexend"/>
              </a:rPr>
              <a:t>Social Engineering &amp; Phishing in The Age of AI</a:t>
            </a:r>
          </a:p>
        </p:txBody>
      </p:sp>
    </p:spTree>
    <p:extLst>
      <p:ext uri="{BB962C8B-B14F-4D97-AF65-F5344CB8AC3E}">
        <p14:creationId xmlns:p14="http://schemas.microsoft.com/office/powerpoint/2010/main" val="332551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2BFA1-E073-4E5E-9875-98536555B0F9}"/>
            </a:ext>
          </a:extLst>
        </p:cNvPr>
        <p:cNvGrpSpPr/>
        <p:nvPr/>
      </p:nvGrpSpPr>
      <p:grpSpPr>
        <a:xfrm>
          <a:off x="0" y="0"/>
          <a:ext cx="0" cy="0"/>
          <a:chOff x="0" y="0"/>
          <a:chExt cx="0" cy="0"/>
        </a:xfrm>
      </p:grpSpPr>
      <p:sp>
        <p:nvSpPr>
          <p:cNvPr id="5" name="Google Shape;86;p18">
            <a:extLst>
              <a:ext uri="{FF2B5EF4-FFF2-40B4-BE49-F238E27FC236}">
                <a16:creationId xmlns:a16="http://schemas.microsoft.com/office/drawing/2014/main" id="{4218DCED-CA2D-E656-BBD0-5E4564AF3AE6}"/>
              </a:ext>
            </a:extLst>
          </p:cNvPr>
          <p:cNvSpPr txBox="1">
            <a:spLocks/>
          </p:cNvSpPr>
          <p:nvPr/>
        </p:nvSpPr>
        <p:spPr>
          <a:xfrm>
            <a:off x="529673" y="2359641"/>
            <a:ext cx="7299877" cy="231713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a:ln>
                  <a:noFill/>
                </a:ln>
                <a:gradFill>
                  <a:gsLst>
                    <a:gs pos="75000">
                      <a:srgbClr val="C03BC4"/>
                    </a:gs>
                    <a:gs pos="0">
                      <a:srgbClr val="FF5C39"/>
                    </a:gs>
                  </a:gsLst>
                  <a:lin ang="0" scaled="1"/>
                </a:gradFill>
                <a:uLnTx/>
                <a:uFillTx/>
                <a:sym typeface="Lexend"/>
              </a:rPr>
              <a:t>The Role of AI in Social Engineering</a:t>
            </a:r>
          </a:p>
        </p:txBody>
      </p:sp>
    </p:spTree>
    <p:extLst>
      <p:ext uri="{BB962C8B-B14F-4D97-AF65-F5344CB8AC3E}">
        <p14:creationId xmlns:p14="http://schemas.microsoft.com/office/powerpoint/2010/main" val="19608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547AD-724D-C65A-5DFC-3ABB42BF14F5}"/>
            </a:ext>
          </a:extLst>
        </p:cNvPr>
        <p:cNvGrpSpPr/>
        <p:nvPr/>
      </p:nvGrpSpPr>
      <p:grpSpPr>
        <a:xfrm>
          <a:off x="0" y="0"/>
          <a:ext cx="0" cy="0"/>
          <a:chOff x="0" y="0"/>
          <a:chExt cx="0" cy="0"/>
        </a:xfrm>
      </p:grpSpPr>
      <p:sp>
        <p:nvSpPr>
          <p:cNvPr id="25" name="Google Shape;86;p18">
            <a:extLst>
              <a:ext uri="{FF2B5EF4-FFF2-40B4-BE49-F238E27FC236}">
                <a16:creationId xmlns:a16="http://schemas.microsoft.com/office/drawing/2014/main" id="{F39AD22A-6191-7322-45F0-443CF177CBF5}"/>
              </a:ext>
            </a:extLst>
          </p:cNvPr>
          <p:cNvSpPr txBox="1">
            <a:spLocks/>
          </p:cNvSpPr>
          <p:nvPr/>
        </p:nvSpPr>
        <p:spPr>
          <a:xfrm>
            <a:off x="556833" y="660532"/>
            <a:ext cx="12333257" cy="96228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3600" b="1" i="0" u="none" strike="noStrike" kern="0" cap="none" spc="0" normalizeH="0" baseline="0" noProof="0" dirty="0">
                <a:ln>
                  <a:noFill/>
                </a:ln>
                <a:gradFill>
                  <a:gsLst>
                    <a:gs pos="75000">
                      <a:srgbClr val="C03BC4"/>
                    </a:gs>
                    <a:gs pos="0">
                      <a:srgbClr val="FF5C39"/>
                    </a:gs>
                  </a:gsLst>
                  <a:lin ang="0" scaled="1"/>
                </a:gradFill>
                <a:uLnTx/>
                <a:uFillTx/>
                <a:sym typeface="Lexend"/>
              </a:rPr>
              <a:t>How AI Is Evolving Social Engineering And Phishing</a:t>
            </a:r>
          </a:p>
        </p:txBody>
      </p:sp>
      <p:sp>
        <p:nvSpPr>
          <p:cNvPr id="2" name="TextBox 1">
            <a:extLst>
              <a:ext uri="{FF2B5EF4-FFF2-40B4-BE49-F238E27FC236}">
                <a16:creationId xmlns:a16="http://schemas.microsoft.com/office/drawing/2014/main" id="{A4597280-A4B5-637D-C864-F68ABFAC2205}"/>
              </a:ext>
            </a:extLst>
          </p:cNvPr>
          <p:cNvSpPr txBox="1"/>
          <p:nvPr/>
        </p:nvSpPr>
        <p:spPr>
          <a:xfrm>
            <a:off x="645038" y="1942809"/>
            <a:ext cx="2745277" cy="574741"/>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700">
                <a:solidFill>
                  <a:srgbClr val="FFFFFF"/>
                </a:solidFill>
                <a:latin typeface="+mj-lt"/>
              </a:defRPr>
            </a:lvl1pPr>
          </a:lstStyle>
          <a:p>
            <a:pPr algn="ctr"/>
            <a:r>
              <a:rPr lang="en-US" sz="2000" b="1" dirty="0">
                <a:latin typeface="Lexend"/>
              </a:rPr>
              <a:t>Spear phishing with AI</a:t>
            </a:r>
          </a:p>
        </p:txBody>
      </p:sp>
      <p:pic>
        <p:nvPicPr>
          <p:cNvPr id="2050" name="Picture 2" descr="How to Spot a Phishing Email | Just Solutions, Inc">
            <a:extLst>
              <a:ext uri="{FF2B5EF4-FFF2-40B4-BE49-F238E27FC236}">
                <a16:creationId xmlns:a16="http://schemas.microsoft.com/office/drawing/2014/main" id="{C41C563C-CB48-60B0-4597-F8F59D809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67" y="3412285"/>
            <a:ext cx="4241800" cy="265654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6;p18">
            <a:extLst>
              <a:ext uri="{FF2B5EF4-FFF2-40B4-BE49-F238E27FC236}">
                <a16:creationId xmlns:a16="http://schemas.microsoft.com/office/drawing/2014/main" id="{2A85536A-6155-82ED-87F9-625BD8937D02}"/>
              </a:ext>
            </a:extLst>
          </p:cNvPr>
          <p:cNvSpPr txBox="1">
            <a:spLocks/>
          </p:cNvSpPr>
          <p:nvPr/>
        </p:nvSpPr>
        <p:spPr>
          <a:xfrm>
            <a:off x="440267" y="3029607"/>
            <a:ext cx="3784600" cy="44581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2000" b="1" i="0" u="none" strike="noStrike" kern="0" cap="none" spc="0" normalizeH="0" baseline="0" noProof="0" dirty="0">
                <a:ln>
                  <a:noFill/>
                </a:ln>
                <a:gradFill>
                  <a:gsLst>
                    <a:gs pos="75000">
                      <a:srgbClr val="C03BC4"/>
                    </a:gs>
                    <a:gs pos="0">
                      <a:srgbClr val="FF5C39"/>
                    </a:gs>
                  </a:gsLst>
                  <a:lin ang="0" scaled="1"/>
                </a:gradFill>
                <a:uLnTx/>
                <a:uFillTx/>
                <a:sym typeface="Lexend"/>
              </a:rPr>
              <a:t>Back then, it was easy to spot</a:t>
            </a:r>
          </a:p>
        </p:txBody>
      </p:sp>
      <p:pic>
        <p:nvPicPr>
          <p:cNvPr id="2052" name="Picture 4" descr="Generative AI phishing fears realized as model develops “highly convincing”  emails in 5 minutes | CSO Online">
            <a:extLst>
              <a:ext uri="{FF2B5EF4-FFF2-40B4-BE49-F238E27FC236}">
                <a16:creationId xmlns:a16="http://schemas.microsoft.com/office/drawing/2014/main" id="{265781EF-EA18-9A60-D5FD-BF7F34C29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987" y="2517550"/>
            <a:ext cx="4909538" cy="351353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6;p18">
            <a:extLst>
              <a:ext uri="{FF2B5EF4-FFF2-40B4-BE49-F238E27FC236}">
                <a16:creationId xmlns:a16="http://schemas.microsoft.com/office/drawing/2014/main" id="{D69D0F6D-FCD2-6FB7-9AAA-E65395875BAD}"/>
              </a:ext>
            </a:extLst>
          </p:cNvPr>
          <p:cNvSpPr txBox="1">
            <a:spLocks/>
          </p:cNvSpPr>
          <p:nvPr/>
        </p:nvSpPr>
        <p:spPr>
          <a:xfrm>
            <a:off x="6330456" y="1969688"/>
            <a:ext cx="3784600" cy="44581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2000" b="1" i="0" u="none" strike="noStrike" kern="0" cap="none" spc="0" normalizeH="0" baseline="0" noProof="0" dirty="0">
                <a:ln>
                  <a:noFill/>
                </a:ln>
                <a:gradFill>
                  <a:gsLst>
                    <a:gs pos="75000">
                      <a:srgbClr val="C03BC4"/>
                    </a:gs>
                    <a:gs pos="0">
                      <a:srgbClr val="FF5C39"/>
                    </a:gs>
                  </a:gsLst>
                  <a:lin ang="0" scaled="1"/>
                </a:gradFill>
                <a:uLnTx/>
                <a:uFillTx/>
                <a:sym typeface="Lexend"/>
              </a:rPr>
              <a:t>But today, it's a different story</a:t>
            </a:r>
          </a:p>
        </p:txBody>
      </p:sp>
    </p:spTree>
    <p:extLst>
      <p:ext uri="{BB962C8B-B14F-4D97-AF65-F5344CB8AC3E}">
        <p14:creationId xmlns:p14="http://schemas.microsoft.com/office/powerpoint/2010/main" val="3108458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BDAAE-2589-BAF4-0C0E-421210A9A435}"/>
            </a:ext>
          </a:extLst>
        </p:cNvPr>
        <p:cNvGrpSpPr/>
        <p:nvPr/>
      </p:nvGrpSpPr>
      <p:grpSpPr>
        <a:xfrm>
          <a:off x="0" y="0"/>
          <a:ext cx="0" cy="0"/>
          <a:chOff x="0" y="0"/>
          <a:chExt cx="0" cy="0"/>
        </a:xfrm>
      </p:grpSpPr>
      <p:sp>
        <p:nvSpPr>
          <p:cNvPr id="25" name="Google Shape;86;p18">
            <a:extLst>
              <a:ext uri="{FF2B5EF4-FFF2-40B4-BE49-F238E27FC236}">
                <a16:creationId xmlns:a16="http://schemas.microsoft.com/office/drawing/2014/main" id="{E545EC59-7F75-A8F9-49D8-D78F2E8A8942}"/>
              </a:ext>
            </a:extLst>
          </p:cNvPr>
          <p:cNvSpPr txBox="1">
            <a:spLocks/>
          </p:cNvSpPr>
          <p:nvPr/>
        </p:nvSpPr>
        <p:spPr>
          <a:xfrm>
            <a:off x="556833" y="660532"/>
            <a:ext cx="12333257" cy="96228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3600" b="1" i="0" u="none" strike="noStrike" kern="0" cap="none" spc="0" normalizeH="0" baseline="0" noProof="0" dirty="0">
                <a:ln>
                  <a:noFill/>
                </a:ln>
                <a:gradFill>
                  <a:gsLst>
                    <a:gs pos="75000">
                      <a:srgbClr val="C03BC4"/>
                    </a:gs>
                    <a:gs pos="0">
                      <a:srgbClr val="FF5C39"/>
                    </a:gs>
                  </a:gsLst>
                  <a:lin ang="0" scaled="1"/>
                </a:gradFill>
                <a:uLnTx/>
                <a:uFillTx/>
                <a:sym typeface="Lexend"/>
              </a:rPr>
              <a:t>How AI Is Evolving Social Engineering And Phishing</a:t>
            </a:r>
          </a:p>
        </p:txBody>
      </p:sp>
      <p:sp>
        <p:nvSpPr>
          <p:cNvPr id="4" name="TextBox 3">
            <a:extLst>
              <a:ext uri="{FF2B5EF4-FFF2-40B4-BE49-F238E27FC236}">
                <a16:creationId xmlns:a16="http://schemas.microsoft.com/office/drawing/2014/main" id="{9FDA10A6-501C-7B24-E46D-9EC4AFF8C989}"/>
              </a:ext>
            </a:extLst>
          </p:cNvPr>
          <p:cNvSpPr txBox="1"/>
          <p:nvPr/>
        </p:nvSpPr>
        <p:spPr>
          <a:xfrm>
            <a:off x="721040" y="1960007"/>
            <a:ext cx="1814896" cy="514969"/>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700">
                <a:solidFill>
                  <a:srgbClr val="FFFFFF"/>
                </a:solidFill>
                <a:latin typeface="+mj-lt"/>
              </a:defRPr>
            </a:lvl1pPr>
          </a:lstStyle>
          <a:p>
            <a:pPr algn="ctr"/>
            <a:r>
              <a:rPr lang="en-US" sz="2000" b="1" dirty="0">
                <a:latin typeface="Lexend"/>
              </a:rPr>
              <a:t>Deepfakes</a:t>
            </a:r>
          </a:p>
        </p:txBody>
      </p:sp>
      <p:pic>
        <p:nvPicPr>
          <p:cNvPr id="2" name="Picture 1">
            <a:extLst>
              <a:ext uri="{FF2B5EF4-FFF2-40B4-BE49-F238E27FC236}">
                <a16:creationId xmlns:a16="http://schemas.microsoft.com/office/drawing/2014/main" id="{6624B23B-720B-386E-6EE2-F9F9934273FA}"/>
              </a:ext>
            </a:extLst>
          </p:cNvPr>
          <p:cNvPicPr>
            <a:picLocks noChangeAspect="1"/>
          </p:cNvPicPr>
          <p:nvPr/>
        </p:nvPicPr>
        <p:blipFill>
          <a:blip r:embed="rId3">
            <a:extLst>
              <a:ext uri="{28A0092B-C50C-407E-A947-70E740481C1C}">
                <a14:useLocalDpi xmlns:a14="http://schemas.microsoft.com/office/drawing/2010/main" val="0"/>
              </a:ext>
            </a:extLst>
          </a:blip>
          <a:srcRect t="-156" b="17"/>
          <a:stretch/>
        </p:blipFill>
        <p:spPr>
          <a:xfrm>
            <a:off x="4890686" y="2959570"/>
            <a:ext cx="5522107" cy="3110478"/>
          </a:xfrm>
          <a:prstGeom prst="roundRect">
            <a:avLst>
              <a:gd name="adj" fmla="val 3925"/>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pic>
      <p:pic>
        <p:nvPicPr>
          <p:cNvPr id="3074" name="Picture 2" descr="VIDEO] Khairul Aming buat pendedahan jadi mangsa scammer manipulasi suara,  wajah guna AI | BULETIN TV3 Malaysia">
            <a:extLst>
              <a:ext uri="{FF2B5EF4-FFF2-40B4-BE49-F238E27FC236}">
                <a16:creationId xmlns:a16="http://schemas.microsoft.com/office/drawing/2014/main" id="{C6F7596C-A755-97FD-7F9D-729308965B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28" t="18904" r="3400" b="14493"/>
          <a:stretch/>
        </p:blipFill>
        <p:spPr bwMode="auto">
          <a:xfrm>
            <a:off x="1720907" y="3894961"/>
            <a:ext cx="2865825" cy="217508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6;p18">
            <a:extLst>
              <a:ext uri="{FF2B5EF4-FFF2-40B4-BE49-F238E27FC236}">
                <a16:creationId xmlns:a16="http://schemas.microsoft.com/office/drawing/2014/main" id="{37938149-A931-5420-22D0-1462984D9F5F}"/>
              </a:ext>
            </a:extLst>
          </p:cNvPr>
          <p:cNvSpPr txBox="1">
            <a:spLocks/>
          </p:cNvSpPr>
          <p:nvPr/>
        </p:nvSpPr>
        <p:spPr>
          <a:xfrm>
            <a:off x="8346281" y="1894953"/>
            <a:ext cx="1211402" cy="79248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3600" b="1" i="0" u="none" strike="noStrike" kern="0" cap="none" spc="0" normalizeH="0" baseline="0" noProof="0" dirty="0">
                <a:ln>
                  <a:noFill/>
                </a:ln>
                <a:gradFill>
                  <a:gsLst>
                    <a:gs pos="75000">
                      <a:srgbClr val="C03BC4"/>
                    </a:gs>
                    <a:gs pos="0">
                      <a:srgbClr val="FF5C39"/>
                    </a:gs>
                  </a:gsLst>
                  <a:lin ang="0" scaled="1"/>
                </a:gradFill>
                <a:uLnTx/>
                <a:uFillTx/>
                <a:sym typeface="Lexend"/>
              </a:rPr>
              <a:t>Fake</a:t>
            </a:r>
          </a:p>
        </p:txBody>
      </p:sp>
      <p:sp>
        <p:nvSpPr>
          <p:cNvPr id="7" name="Google Shape;86;p18">
            <a:extLst>
              <a:ext uri="{FF2B5EF4-FFF2-40B4-BE49-F238E27FC236}">
                <a16:creationId xmlns:a16="http://schemas.microsoft.com/office/drawing/2014/main" id="{E4033A6F-4C16-E0F9-46F4-271A11DB684D}"/>
              </a:ext>
            </a:extLst>
          </p:cNvPr>
          <p:cNvSpPr txBox="1">
            <a:spLocks/>
          </p:cNvSpPr>
          <p:nvPr/>
        </p:nvSpPr>
        <p:spPr>
          <a:xfrm>
            <a:off x="5694521" y="1894953"/>
            <a:ext cx="1211402" cy="79248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3600" b="1" i="0" u="none" strike="noStrike" kern="0" cap="none" spc="0" normalizeH="0" baseline="0" noProof="0" dirty="0">
                <a:ln>
                  <a:noFill/>
                </a:ln>
                <a:gradFill>
                  <a:gsLst>
                    <a:gs pos="75000">
                      <a:srgbClr val="C03BC4"/>
                    </a:gs>
                    <a:gs pos="0">
                      <a:srgbClr val="FF5C39"/>
                    </a:gs>
                  </a:gsLst>
                  <a:lin ang="0" scaled="1"/>
                </a:gradFill>
                <a:uLnTx/>
                <a:uFillTx/>
                <a:sym typeface="Lexend"/>
              </a:rPr>
              <a:t>Real</a:t>
            </a:r>
          </a:p>
        </p:txBody>
      </p:sp>
    </p:spTree>
    <p:extLst>
      <p:ext uri="{BB962C8B-B14F-4D97-AF65-F5344CB8AC3E}">
        <p14:creationId xmlns:p14="http://schemas.microsoft.com/office/powerpoint/2010/main" val="142078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BA4EB-9AAE-592D-4D49-02462119B975}"/>
            </a:ext>
          </a:extLst>
        </p:cNvPr>
        <p:cNvGrpSpPr/>
        <p:nvPr/>
      </p:nvGrpSpPr>
      <p:grpSpPr>
        <a:xfrm>
          <a:off x="0" y="0"/>
          <a:ext cx="0" cy="0"/>
          <a:chOff x="0" y="0"/>
          <a:chExt cx="0" cy="0"/>
        </a:xfrm>
      </p:grpSpPr>
      <p:sp>
        <p:nvSpPr>
          <p:cNvPr id="25" name="Google Shape;86;p18">
            <a:extLst>
              <a:ext uri="{FF2B5EF4-FFF2-40B4-BE49-F238E27FC236}">
                <a16:creationId xmlns:a16="http://schemas.microsoft.com/office/drawing/2014/main" id="{8ED17531-771F-E684-772F-D91BDC55874D}"/>
              </a:ext>
            </a:extLst>
          </p:cNvPr>
          <p:cNvSpPr txBox="1">
            <a:spLocks/>
          </p:cNvSpPr>
          <p:nvPr/>
        </p:nvSpPr>
        <p:spPr>
          <a:xfrm>
            <a:off x="556833" y="660532"/>
            <a:ext cx="12333257" cy="96228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3600" b="1" i="0" u="none" strike="noStrike" kern="0" cap="none" spc="0" normalizeH="0" baseline="0" noProof="0" dirty="0">
                <a:ln>
                  <a:noFill/>
                </a:ln>
                <a:gradFill>
                  <a:gsLst>
                    <a:gs pos="75000">
                      <a:srgbClr val="C03BC4"/>
                    </a:gs>
                    <a:gs pos="0">
                      <a:srgbClr val="FF5C39"/>
                    </a:gs>
                  </a:gsLst>
                  <a:lin ang="0" scaled="1"/>
                </a:gradFill>
                <a:uLnTx/>
                <a:uFillTx/>
                <a:sym typeface="Lexend"/>
              </a:rPr>
              <a:t>How AI Is Evolving Social Engineering And Phishing</a:t>
            </a:r>
          </a:p>
        </p:txBody>
      </p:sp>
      <p:sp>
        <p:nvSpPr>
          <p:cNvPr id="5" name="TextBox 4">
            <a:extLst>
              <a:ext uri="{FF2B5EF4-FFF2-40B4-BE49-F238E27FC236}">
                <a16:creationId xmlns:a16="http://schemas.microsoft.com/office/drawing/2014/main" id="{FF679385-13D5-B8FC-CBF5-C0783D1D4A68}"/>
              </a:ext>
            </a:extLst>
          </p:cNvPr>
          <p:cNvSpPr txBox="1"/>
          <p:nvPr/>
        </p:nvSpPr>
        <p:spPr>
          <a:xfrm>
            <a:off x="654793" y="1955475"/>
            <a:ext cx="3850679" cy="642257"/>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700">
                <a:solidFill>
                  <a:srgbClr val="FFFFFF"/>
                </a:solidFill>
                <a:latin typeface="+mj-lt"/>
              </a:defRPr>
            </a:lvl1pPr>
          </a:lstStyle>
          <a:p>
            <a:pPr algn="ctr"/>
            <a:r>
              <a:rPr lang="en-US" sz="2400" b="1" dirty="0">
                <a:latin typeface="Lexend"/>
              </a:rPr>
              <a:t>AI-powered chatbots</a:t>
            </a:r>
          </a:p>
        </p:txBody>
      </p:sp>
      <p:pic>
        <p:nvPicPr>
          <p:cNvPr id="1028" name="Picture 4" descr="Conversational AI Cloud | CM.com">
            <a:extLst>
              <a:ext uri="{FF2B5EF4-FFF2-40B4-BE49-F238E27FC236}">
                <a16:creationId xmlns:a16="http://schemas.microsoft.com/office/drawing/2014/main" id="{CAC2F008-DBE7-4C22-913C-EEB4C5D81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588" y="1955475"/>
            <a:ext cx="3850679" cy="417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85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13C2C-9C72-B9E3-D124-FDDAF49B378A}"/>
            </a:ext>
          </a:extLst>
        </p:cNvPr>
        <p:cNvGrpSpPr/>
        <p:nvPr/>
      </p:nvGrpSpPr>
      <p:grpSpPr>
        <a:xfrm>
          <a:off x="0" y="0"/>
          <a:ext cx="0" cy="0"/>
          <a:chOff x="0" y="0"/>
          <a:chExt cx="0" cy="0"/>
        </a:xfrm>
      </p:grpSpPr>
      <p:sp>
        <p:nvSpPr>
          <p:cNvPr id="25" name="Google Shape;86;p18">
            <a:extLst>
              <a:ext uri="{FF2B5EF4-FFF2-40B4-BE49-F238E27FC236}">
                <a16:creationId xmlns:a16="http://schemas.microsoft.com/office/drawing/2014/main" id="{EA0A94B9-873A-464A-0D90-7B1CDCBCA9BD}"/>
              </a:ext>
            </a:extLst>
          </p:cNvPr>
          <p:cNvSpPr txBox="1">
            <a:spLocks/>
          </p:cNvSpPr>
          <p:nvPr/>
        </p:nvSpPr>
        <p:spPr>
          <a:xfrm>
            <a:off x="556833" y="660532"/>
            <a:ext cx="12333257" cy="96228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3600" b="1" i="0" u="none" strike="noStrike" kern="0" cap="none" spc="0" normalizeH="0" baseline="0" noProof="0" dirty="0">
                <a:ln>
                  <a:noFill/>
                </a:ln>
                <a:gradFill>
                  <a:gsLst>
                    <a:gs pos="75000">
                      <a:srgbClr val="C03BC4"/>
                    </a:gs>
                    <a:gs pos="0">
                      <a:srgbClr val="FF5C39"/>
                    </a:gs>
                  </a:gsLst>
                  <a:lin ang="0" scaled="1"/>
                </a:gradFill>
                <a:uLnTx/>
                <a:uFillTx/>
                <a:sym typeface="Lexend"/>
              </a:rPr>
              <a:t>How AI Is Evolving Social Engineering And Phishing</a:t>
            </a:r>
          </a:p>
        </p:txBody>
      </p:sp>
      <p:sp>
        <p:nvSpPr>
          <p:cNvPr id="6" name="TextBox 5">
            <a:extLst>
              <a:ext uri="{FF2B5EF4-FFF2-40B4-BE49-F238E27FC236}">
                <a16:creationId xmlns:a16="http://schemas.microsoft.com/office/drawing/2014/main" id="{EB7BC601-536D-566D-B48B-1DD4C5D735C1}"/>
              </a:ext>
            </a:extLst>
          </p:cNvPr>
          <p:cNvSpPr txBox="1"/>
          <p:nvPr/>
        </p:nvSpPr>
        <p:spPr>
          <a:xfrm>
            <a:off x="556833" y="2234184"/>
            <a:ext cx="2832543" cy="642257"/>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700">
                <a:solidFill>
                  <a:srgbClr val="FFFFFF"/>
                </a:solidFill>
                <a:latin typeface="+mj-lt"/>
              </a:defRPr>
            </a:lvl1pPr>
          </a:lstStyle>
          <a:p>
            <a:pPr algn="ctr"/>
            <a:r>
              <a:rPr lang="en-US" sz="2400" b="1" dirty="0">
                <a:latin typeface="Lexend"/>
              </a:rPr>
              <a:t>Voice cloning</a:t>
            </a:r>
          </a:p>
        </p:txBody>
      </p:sp>
      <p:pic>
        <p:nvPicPr>
          <p:cNvPr id="2" name="Picture 1">
            <a:extLst>
              <a:ext uri="{FF2B5EF4-FFF2-40B4-BE49-F238E27FC236}">
                <a16:creationId xmlns:a16="http://schemas.microsoft.com/office/drawing/2014/main" id="{8CF17A0D-0E46-B808-058F-5350B989BDC9}"/>
              </a:ext>
            </a:extLst>
          </p:cNvPr>
          <p:cNvPicPr>
            <a:picLocks noChangeAspect="1"/>
          </p:cNvPicPr>
          <p:nvPr/>
        </p:nvPicPr>
        <p:blipFill>
          <a:blip r:embed="rId3">
            <a:extLst>
              <a:ext uri="{28A0092B-C50C-407E-A947-70E740481C1C}">
                <a14:useLocalDpi xmlns:a14="http://schemas.microsoft.com/office/drawing/2010/main" val="0"/>
              </a:ext>
            </a:extLst>
          </a:blip>
          <a:srcRect l="9783" t="8571" r="41384" b="4694"/>
          <a:stretch/>
        </p:blipFill>
        <p:spPr>
          <a:xfrm>
            <a:off x="4885893" y="1843407"/>
            <a:ext cx="5410631" cy="4354061"/>
          </a:xfrm>
          <a:prstGeom prst="roundRect">
            <a:avLst>
              <a:gd name="adj" fmla="val 3925"/>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418712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47F77-51D0-27BC-30D6-4010EBB0F268}"/>
            </a:ext>
          </a:extLst>
        </p:cNvPr>
        <p:cNvGrpSpPr/>
        <p:nvPr/>
      </p:nvGrpSpPr>
      <p:grpSpPr>
        <a:xfrm>
          <a:off x="0" y="0"/>
          <a:ext cx="0" cy="0"/>
          <a:chOff x="0" y="0"/>
          <a:chExt cx="0" cy="0"/>
        </a:xfrm>
      </p:grpSpPr>
      <p:sp>
        <p:nvSpPr>
          <p:cNvPr id="5" name="Google Shape;86;p18">
            <a:extLst>
              <a:ext uri="{FF2B5EF4-FFF2-40B4-BE49-F238E27FC236}">
                <a16:creationId xmlns:a16="http://schemas.microsoft.com/office/drawing/2014/main" id="{79CFE54D-7C93-C89D-6E99-BB2408919D17}"/>
              </a:ext>
            </a:extLst>
          </p:cNvPr>
          <p:cNvSpPr txBox="1">
            <a:spLocks/>
          </p:cNvSpPr>
          <p:nvPr/>
        </p:nvSpPr>
        <p:spPr>
          <a:xfrm>
            <a:off x="529673" y="2359641"/>
            <a:ext cx="10347877" cy="231713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a:ln>
                  <a:noFill/>
                </a:ln>
                <a:gradFill>
                  <a:gsLst>
                    <a:gs pos="75000">
                      <a:srgbClr val="C03BC4"/>
                    </a:gs>
                    <a:gs pos="0">
                      <a:srgbClr val="FF5C39"/>
                    </a:gs>
                  </a:gsLst>
                  <a:lin ang="0" scaled="1"/>
                </a:gradFill>
                <a:uLnTx/>
                <a:uFillTx/>
                <a:sym typeface="Lexend"/>
              </a:rPr>
              <a:t>Live Demonstration of a Advanced Phishing Attack</a:t>
            </a:r>
          </a:p>
        </p:txBody>
      </p:sp>
    </p:spTree>
    <p:extLst>
      <p:ext uri="{BB962C8B-B14F-4D97-AF65-F5344CB8AC3E}">
        <p14:creationId xmlns:p14="http://schemas.microsoft.com/office/powerpoint/2010/main" val="17960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26AE1-9D2C-957B-F61C-291FA31E7880}"/>
            </a:ext>
          </a:extLst>
        </p:cNvPr>
        <p:cNvGrpSpPr/>
        <p:nvPr/>
      </p:nvGrpSpPr>
      <p:grpSpPr>
        <a:xfrm>
          <a:off x="0" y="0"/>
          <a:ext cx="0" cy="0"/>
          <a:chOff x="0" y="0"/>
          <a:chExt cx="0" cy="0"/>
        </a:xfrm>
      </p:grpSpPr>
      <p:sp>
        <p:nvSpPr>
          <p:cNvPr id="5" name="Google Shape;86;p18">
            <a:extLst>
              <a:ext uri="{FF2B5EF4-FFF2-40B4-BE49-F238E27FC236}">
                <a16:creationId xmlns:a16="http://schemas.microsoft.com/office/drawing/2014/main" id="{BE764A60-40EB-BDF3-FA0A-E334884BA841}"/>
              </a:ext>
            </a:extLst>
          </p:cNvPr>
          <p:cNvSpPr txBox="1">
            <a:spLocks/>
          </p:cNvSpPr>
          <p:nvPr/>
        </p:nvSpPr>
        <p:spPr>
          <a:xfrm>
            <a:off x="596348" y="2997816"/>
            <a:ext cx="10347877" cy="106935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a:ln>
                  <a:noFill/>
                </a:ln>
                <a:gradFill>
                  <a:gsLst>
                    <a:gs pos="75000">
                      <a:srgbClr val="C03BC4"/>
                    </a:gs>
                    <a:gs pos="0">
                      <a:srgbClr val="FF5C39"/>
                    </a:gs>
                  </a:gsLst>
                  <a:lin ang="0" scaled="1"/>
                </a:gradFill>
                <a:uLnTx/>
                <a:uFillTx/>
                <a:sym typeface="Lexend"/>
              </a:rPr>
              <a:t>Phishing Defense Strategies</a:t>
            </a:r>
          </a:p>
        </p:txBody>
      </p:sp>
    </p:spTree>
    <p:extLst>
      <p:ext uri="{BB962C8B-B14F-4D97-AF65-F5344CB8AC3E}">
        <p14:creationId xmlns:p14="http://schemas.microsoft.com/office/powerpoint/2010/main" val="25549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D6955-9A9C-8FCA-B548-D809D6ABD8AD}"/>
            </a:ext>
          </a:extLst>
        </p:cNvPr>
        <p:cNvGrpSpPr/>
        <p:nvPr/>
      </p:nvGrpSpPr>
      <p:grpSpPr>
        <a:xfrm>
          <a:off x="0" y="0"/>
          <a:ext cx="0" cy="0"/>
          <a:chOff x="0" y="0"/>
          <a:chExt cx="0" cy="0"/>
        </a:xfrm>
      </p:grpSpPr>
      <p:sp>
        <p:nvSpPr>
          <p:cNvPr id="16" name="Google Shape;86;p18">
            <a:extLst>
              <a:ext uri="{FF2B5EF4-FFF2-40B4-BE49-F238E27FC236}">
                <a16:creationId xmlns:a16="http://schemas.microsoft.com/office/drawing/2014/main" id="{134558E4-9A49-C40B-54B8-765D7498F299}"/>
              </a:ext>
            </a:extLst>
          </p:cNvPr>
          <p:cNvSpPr txBox="1">
            <a:spLocks/>
          </p:cNvSpPr>
          <p:nvPr/>
        </p:nvSpPr>
        <p:spPr>
          <a:xfrm>
            <a:off x="480124" y="510769"/>
            <a:ext cx="11231752" cy="104311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lang="en-US" sz="4000" kern="0" dirty="0">
                <a:gradFill>
                  <a:gsLst>
                    <a:gs pos="75000">
                      <a:srgbClr val="C03BC4"/>
                    </a:gs>
                    <a:gs pos="0">
                      <a:srgbClr val="FF5C39"/>
                    </a:gs>
                  </a:gsLst>
                  <a:lin ang="0" scaled="1"/>
                </a:gradFill>
              </a:rPr>
              <a:t>Multi Factor Authentication (MFA)</a:t>
            </a:r>
            <a:endParaRPr kumimoji="0" lang="en-US" sz="4000" b="1" i="0" u="none" strike="noStrike" kern="0" cap="none" spc="0" normalizeH="0" baseline="0" noProof="0" dirty="0">
              <a:ln>
                <a:noFill/>
              </a:ln>
              <a:gradFill>
                <a:gsLst>
                  <a:gs pos="75000">
                    <a:srgbClr val="C03BC4"/>
                  </a:gs>
                  <a:gs pos="0">
                    <a:srgbClr val="FF5C39"/>
                  </a:gs>
                </a:gsLst>
                <a:lin ang="0" scaled="1"/>
              </a:gradFill>
              <a:uLnTx/>
              <a:uFillTx/>
              <a:sym typeface="Lexend"/>
            </a:endParaRPr>
          </a:p>
        </p:txBody>
      </p:sp>
      <p:sp>
        <p:nvSpPr>
          <p:cNvPr id="11" name="Rectangle: Rounded Corners 10">
            <a:extLst>
              <a:ext uri="{FF2B5EF4-FFF2-40B4-BE49-F238E27FC236}">
                <a16:creationId xmlns:a16="http://schemas.microsoft.com/office/drawing/2014/main" id="{C404DE94-CF70-67B4-F927-235513FC2A72}"/>
              </a:ext>
            </a:extLst>
          </p:cNvPr>
          <p:cNvSpPr/>
          <p:nvPr/>
        </p:nvSpPr>
        <p:spPr>
          <a:xfrm>
            <a:off x="4267295" y="1841753"/>
            <a:ext cx="3176906" cy="556534"/>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0" rIns="137160" bIns="27432" numCol="1" spcCol="0" rtlCol="0" fromWordArt="0" anchor="ctr" anchorCtr="0" forceAA="0" compatLnSpc="1">
            <a:prstTxWarp prst="textNoShape">
              <a:avLst/>
            </a:prstTxWarp>
            <a:noAutofit/>
          </a:bodyPr>
          <a:lstStyle/>
          <a:p>
            <a:pPr algn="ctr" fontAlgn="base">
              <a:spcBef>
                <a:spcPct val="0"/>
              </a:spcBef>
              <a:spcAft>
                <a:spcPct val="0"/>
              </a:spcAft>
            </a:pPr>
            <a:r>
              <a:rPr lang="en-US" dirty="0">
                <a:ln w="3175">
                  <a:noFill/>
                </a:ln>
                <a:gradFill>
                  <a:gsLst>
                    <a:gs pos="53147">
                      <a:srgbClr val="FFFFFF"/>
                    </a:gs>
                    <a:gs pos="28000">
                      <a:srgbClr val="FFFFFF"/>
                    </a:gs>
                  </a:gsLst>
                  <a:path path="circle">
                    <a:fillToRect l="100000" b="100000"/>
                  </a:path>
                </a:gradFill>
                <a:latin typeface="+mj-lt"/>
                <a:cs typeface="Segoe UI" pitchFamily="34" charset="0"/>
              </a:rPr>
              <a:t>Authentication Categories</a:t>
            </a:r>
          </a:p>
        </p:txBody>
      </p:sp>
      <p:sp>
        <p:nvSpPr>
          <p:cNvPr id="92" name="TextBox 91">
            <a:extLst>
              <a:ext uri="{FF2B5EF4-FFF2-40B4-BE49-F238E27FC236}">
                <a16:creationId xmlns:a16="http://schemas.microsoft.com/office/drawing/2014/main" id="{9570640A-7BBD-F709-9537-48E3C25D5F1C}"/>
              </a:ext>
            </a:extLst>
          </p:cNvPr>
          <p:cNvSpPr txBox="1"/>
          <p:nvPr/>
        </p:nvSpPr>
        <p:spPr>
          <a:xfrm>
            <a:off x="2520681" y="5879553"/>
            <a:ext cx="1067914" cy="253916"/>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Grounding</a:t>
            </a:r>
          </a:p>
        </p:txBody>
      </p:sp>
      <p:sp>
        <p:nvSpPr>
          <p:cNvPr id="147" name="Rectangle: Rounded Corners 146">
            <a:extLst>
              <a:ext uri="{FF2B5EF4-FFF2-40B4-BE49-F238E27FC236}">
                <a16:creationId xmlns:a16="http://schemas.microsoft.com/office/drawing/2014/main" id="{0A8BEE2E-E606-20DE-D9CC-282DB73AD833}"/>
              </a:ext>
              <a:ext uri="{C183D7F6-B498-43B3-948B-1728B52AA6E4}">
                <adec:decorative xmlns:adec="http://schemas.microsoft.com/office/drawing/2017/decorative" val="1"/>
              </a:ext>
            </a:extLst>
          </p:cNvPr>
          <p:cNvSpPr/>
          <p:nvPr/>
        </p:nvSpPr>
        <p:spPr bwMode="auto">
          <a:xfrm>
            <a:off x="2999950" y="3740842"/>
            <a:ext cx="1872597" cy="2324895"/>
          </a:xfrm>
          <a:prstGeom prst="roundRect">
            <a:avLst>
              <a:gd name="adj" fmla="val 4505"/>
            </a:avLst>
          </a:prstGeom>
          <a:ln w="12700" cap="rnd">
            <a:solidFill>
              <a:srgbClr val="B1B3B3"/>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b="1" err="1">
              <a:noFill/>
              <a:latin typeface="Segoe UI Semibold" panose="020B0502040204020203" pitchFamily="34" charset="0"/>
            </a:endParaRPr>
          </a:p>
        </p:txBody>
      </p:sp>
      <p:cxnSp>
        <p:nvCxnSpPr>
          <p:cNvPr id="37" name="Straight Connector 36">
            <a:extLst>
              <a:ext uri="{FF2B5EF4-FFF2-40B4-BE49-F238E27FC236}">
                <a16:creationId xmlns:a16="http://schemas.microsoft.com/office/drawing/2014/main" id="{369D5B66-74F2-E831-B1E4-33DADB2AE60E}"/>
              </a:ext>
            </a:extLst>
          </p:cNvPr>
          <p:cNvCxnSpPr>
            <a:cxnSpLocks/>
          </p:cNvCxnSpPr>
          <p:nvPr/>
        </p:nvCxnSpPr>
        <p:spPr>
          <a:xfrm>
            <a:off x="5859113" y="2493264"/>
            <a:ext cx="0" cy="634145"/>
          </a:xfrm>
          <a:prstGeom prst="line">
            <a:avLst/>
          </a:prstGeom>
          <a:ln w="12700" cap="rnd">
            <a:solidFill>
              <a:srgbClr val="B1B3B3"/>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56B6679-7BEB-8BF2-F7B0-65F0562E6F27}"/>
              </a:ext>
            </a:extLst>
          </p:cNvPr>
          <p:cNvCxnSpPr>
            <a:cxnSpLocks/>
          </p:cNvCxnSpPr>
          <p:nvPr/>
        </p:nvCxnSpPr>
        <p:spPr>
          <a:xfrm flipH="1" flipV="1">
            <a:off x="3932574" y="3127409"/>
            <a:ext cx="0" cy="603068"/>
          </a:xfrm>
          <a:prstGeom prst="line">
            <a:avLst/>
          </a:prstGeom>
          <a:ln w="12700" cap="rnd">
            <a:solidFill>
              <a:srgbClr val="B1B3B3"/>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5C4A4B70-9437-D37F-6416-02AAA535B0B5}"/>
              </a:ext>
              <a:ext uri="{C183D7F6-B498-43B3-948B-1728B52AA6E4}">
                <adec:decorative xmlns:adec="http://schemas.microsoft.com/office/drawing/2017/decorative" val="1"/>
              </a:ext>
            </a:extLst>
          </p:cNvPr>
          <p:cNvSpPr/>
          <p:nvPr/>
        </p:nvSpPr>
        <p:spPr bwMode="auto">
          <a:xfrm>
            <a:off x="5048103" y="3740842"/>
            <a:ext cx="1622020" cy="2324894"/>
          </a:xfrm>
          <a:prstGeom prst="roundRect">
            <a:avLst>
              <a:gd name="adj" fmla="val 4505"/>
            </a:avLst>
          </a:prstGeom>
          <a:ln w="12700" cap="rnd">
            <a:solidFill>
              <a:srgbClr val="B1B3B3"/>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b="1" err="1">
              <a:noFill/>
              <a:latin typeface="Segoe UI Semibold" panose="020B0502040204020203" pitchFamily="34" charset="0"/>
            </a:endParaRPr>
          </a:p>
        </p:txBody>
      </p:sp>
      <p:cxnSp>
        <p:nvCxnSpPr>
          <p:cNvPr id="170" name="Straight Connector 169">
            <a:extLst>
              <a:ext uri="{FF2B5EF4-FFF2-40B4-BE49-F238E27FC236}">
                <a16:creationId xmlns:a16="http://schemas.microsoft.com/office/drawing/2014/main" id="{7A06EE51-4626-CFC3-C42C-AE08857A62F4}"/>
              </a:ext>
            </a:extLst>
          </p:cNvPr>
          <p:cNvCxnSpPr>
            <a:cxnSpLocks/>
          </p:cNvCxnSpPr>
          <p:nvPr/>
        </p:nvCxnSpPr>
        <p:spPr>
          <a:xfrm flipH="1" flipV="1">
            <a:off x="5859113" y="3127409"/>
            <a:ext cx="0" cy="603068"/>
          </a:xfrm>
          <a:prstGeom prst="line">
            <a:avLst/>
          </a:prstGeom>
          <a:ln w="12700" cap="rnd">
            <a:solidFill>
              <a:srgbClr val="B1B3B3"/>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2B02D64-271A-6E93-5EF2-4A60DE1199FE}"/>
              </a:ext>
            </a:extLst>
          </p:cNvPr>
          <p:cNvCxnSpPr>
            <a:cxnSpLocks/>
          </p:cNvCxnSpPr>
          <p:nvPr/>
        </p:nvCxnSpPr>
        <p:spPr>
          <a:xfrm flipH="1" flipV="1">
            <a:off x="7604605" y="3127409"/>
            <a:ext cx="0" cy="603068"/>
          </a:xfrm>
          <a:prstGeom prst="line">
            <a:avLst/>
          </a:prstGeom>
          <a:ln w="12700" cap="rnd">
            <a:solidFill>
              <a:srgbClr val="B1B3B3"/>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23" name="Rectangle: Rounded Corners 122">
            <a:extLst>
              <a:ext uri="{FF2B5EF4-FFF2-40B4-BE49-F238E27FC236}">
                <a16:creationId xmlns:a16="http://schemas.microsoft.com/office/drawing/2014/main" id="{39CED5E1-187E-632A-3FB6-363E0827B883}"/>
              </a:ext>
              <a:ext uri="{C183D7F6-B498-43B3-948B-1728B52AA6E4}">
                <adec:decorative xmlns:adec="http://schemas.microsoft.com/office/drawing/2017/decorative" val="1"/>
              </a:ext>
            </a:extLst>
          </p:cNvPr>
          <p:cNvSpPr/>
          <p:nvPr/>
        </p:nvSpPr>
        <p:spPr bwMode="auto">
          <a:xfrm>
            <a:off x="6838951" y="3740842"/>
            <a:ext cx="1622020" cy="2324894"/>
          </a:xfrm>
          <a:prstGeom prst="roundRect">
            <a:avLst>
              <a:gd name="adj" fmla="val 4505"/>
            </a:avLst>
          </a:prstGeom>
          <a:ln w="12700" cap="rnd">
            <a:solidFill>
              <a:srgbClr val="B1B3B3"/>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b="1" err="1">
              <a:noFill/>
              <a:latin typeface="Segoe UI Semibold" panose="020B0502040204020203" pitchFamily="34" charset="0"/>
            </a:endParaRPr>
          </a:p>
        </p:txBody>
      </p:sp>
      <p:cxnSp>
        <p:nvCxnSpPr>
          <p:cNvPr id="41" name="Straight Connector 40">
            <a:extLst>
              <a:ext uri="{FF2B5EF4-FFF2-40B4-BE49-F238E27FC236}">
                <a16:creationId xmlns:a16="http://schemas.microsoft.com/office/drawing/2014/main" id="{E0C87E53-52EE-9909-B2A7-CE6D12E97558}"/>
              </a:ext>
            </a:extLst>
          </p:cNvPr>
          <p:cNvCxnSpPr>
            <a:cxnSpLocks/>
          </p:cNvCxnSpPr>
          <p:nvPr/>
        </p:nvCxnSpPr>
        <p:spPr>
          <a:xfrm>
            <a:off x="3932574" y="3127409"/>
            <a:ext cx="3672031" cy="0"/>
          </a:xfrm>
          <a:prstGeom prst="line">
            <a:avLst/>
          </a:prstGeom>
          <a:ln w="12700" cap="rnd">
            <a:solidFill>
              <a:srgbClr val="B1B3B3"/>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B25D3C29-2FAC-B54D-1987-3D4A9BFDF834}"/>
              </a:ext>
            </a:extLst>
          </p:cNvPr>
          <p:cNvGrpSpPr/>
          <p:nvPr/>
        </p:nvGrpSpPr>
        <p:grpSpPr>
          <a:xfrm>
            <a:off x="3171490" y="3857864"/>
            <a:ext cx="1522167" cy="769519"/>
            <a:chOff x="6179391" y="5405226"/>
            <a:chExt cx="1779017" cy="1056024"/>
          </a:xfrm>
        </p:grpSpPr>
        <p:sp>
          <p:nvSpPr>
            <p:cNvPr id="35" name="Rectangle: Rounded Corners 58">
              <a:extLst>
                <a:ext uri="{FF2B5EF4-FFF2-40B4-BE49-F238E27FC236}">
                  <a16:creationId xmlns:a16="http://schemas.microsoft.com/office/drawing/2014/main" id="{928D2C50-A681-D858-5610-F8DB1C37B25A}"/>
                </a:ext>
              </a:extLst>
            </p:cNvPr>
            <p:cNvSpPr/>
            <p:nvPr/>
          </p:nvSpPr>
          <p:spPr bwMode="auto">
            <a:xfrm>
              <a:off x="6179391" y="5405226"/>
              <a:ext cx="1779017" cy="712323"/>
            </a:xfrm>
            <a:prstGeom prst="roundRect">
              <a:avLst>
                <a:gd name="adj" fmla="val 50000"/>
              </a:avLst>
            </a:prstGeom>
            <a:gradFill flip="none" rotWithShape="1">
              <a:gsLst>
                <a:gs pos="0">
                  <a:srgbClr val="C03BC4"/>
                </a:gs>
                <a:gs pos="79000">
                  <a:srgbClr val="F4364C"/>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latin typeface="Segoe UI Semibold"/>
              </a:endParaRPr>
            </a:p>
          </p:txBody>
        </p:sp>
        <p:sp>
          <p:nvSpPr>
            <p:cNvPr id="36" name="TextBox 35">
              <a:extLst>
                <a:ext uri="{FF2B5EF4-FFF2-40B4-BE49-F238E27FC236}">
                  <a16:creationId xmlns:a16="http://schemas.microsoft.com/office/drawing/2014/main" id="{026EA407-0290-4B0A-AADA-C539D274C853}"/>
                </a:ext>
              </a:extLst>
            </p:cNvPr>
            <p:cNvSpPr txBox="1"/>
            <p:nvPr/>
          </p:nvSpPr>
          <p:spPr>
            <a:xfrm>
              <a:off x="6272384" y="5468687"/>
              <a:ext cx="1593030" cy="992563"/>
            </a:xfrm>
            <a:prstGeom prst="rect">
              <a:avLst/>
            </a:prstGeom>
            <a:noFill/>
          </p:spPr>
          <p:txBody>
            <a:bodyPr wrap="square">
              <a:spAutoFit/>
            </a:bodyPr>
            <a:lstStyle/>
            <a:p>
              <a:pPr algn="ctr" defTabSz="932472" fontAlgn="base">
                <a:spcBef>
                  <a:spcPct val="0"/>
                </a:spcBef>
                <a:spcAft>
                  <a:spcPct val="0"/>
                </a:spcAft>
                <a:defRPr/>
              </a:pPr>
              <a:r>
                <a:rPr lang="en-US" sz="1050" dirty="0">
                  <a:ln w="3175">
                    <a:noFill/>
                  </a:ln>
                  <a:gradFill>
                    <a:gsLst>
                      <a:gs pos="53147">
                        <a:srgbClr val="FFFFFF"/>
                      </a:gs>
                      <a:gs pos="28000">
                        <a:srgbClr val="FFFFFF"/>
                      </a:gs>
                    </a:gsLst>
                    <a:path path="circle">
                      <a:fillToRect l="100000" b="100000"/>
                    </a:path>
                  </a:gradFill>
                  <a:latin typeface="+mj-lt"/>
                  <a:cs typeface="Segoe UI" pitchFamily="34" charset="0"/>
                </a:rPr>
                <a:t>Knowledge-Based Authentication </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E5F3EAF2-F3B8-C1BE-1454-7C7C5D28F111}"/>
              </a:ext>
            </a:extLst>
          </p:cNvPr>
          <p:cNvGrpSpPr/>
          <p:nvPr/>
        </p:nvGrpSpPr>
        <p:grpSpPr>
          <a:xfrm>
            <a:off x="5094665" y="3857865"/>
            <a:ext cx="1522167" cy="519066"/>
            <a:chOff x="6179391" y="5405226"/>
            <a:chExt cx="1779017" cy="712323"/>
          </a:xfrm>
        </p:grpSpPr>
        <p:sp>
          <p:nvSpPr>
            <p:cNvPr id="40" name="Rectangle: Rounded Corners 58">
              <a:extLst>
                <a:ext uri="{FF2B5EF4-FFF2-40B4-BE49-F238E27FC236}">
                  <a16:creationId xmlns:a16="http://schemas.microsoft.com/office/drawing/2014/main" id="{405992F2-900D-28AB-E70F-52136B1AB0D4}"/>
                </a:ext>
              </a:extLst>
            </p:cNvPr>
            <p:cNvSpPr/>
            <p:nvPr/>
          </p:nvSpPr>
          <p:spPr bwMode="auto">
            <a:xfrm>
              <a:off x="6179391" y="5405226"/>
              <a:ext cx="1779017" cy="712323"/>
            </a:xfrm>
            <a:prstGeom prst="roundRect">
              <a:avLst>
                <a:gd name="adj" fmla="val 50000"/>
              </a:avLst>
            </a:prstGeom>
            <a:gradFill flip="none" rotWithShape="1">
              <a:gsLst>
                <a:gs pos="0">
                  <a:srgbClr val="C03BC4"/>
                </a:gs>
                <a:gs pos="79000">
                  <a:srgbClr val="F4364C"/>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latin typeface="Segoe UI Semibold"/>
              </a:endParaRPr>
            </a:p>
          </p:txBody>
        </p:sp>
        <p:sp>
          <p:nvSpPr>
            <p:cNvPr id="42" name="TextBox 41">
              <a:extLst>
                <a:ext uri="{FF2B5EF4-FFF2-40B4-BE49-F238E27FC236}">
                  <a16:creationId xmlns:a16="http://schemas.microsoft.com/office/drawing/2014/main" id="{20660C18-DB05-8C43-0683-0A9200C71F69}"/>
                </a:ext>
              </a:extLst>
            </p:cNvPr>
            <p:cNvSpPr txBox="1"/>
            <p:nvPr/>
          </p:nvSpPr>
          <p:spPr>
            <a:xfrm>
              <a:off x="6272384" y="5468687"/>
              <a:ext cx="1593030" cy="570195"/>
            </a:xfrm>
            <a:prstGeom prst="rect">
              <a:avLst/>
            </a:prstGeom>
            <a:noFill/>
          </p:spPr>
          <p:txBody>
            <a:bodyPr wrap="square">
              <a:spAutoFit/>
            </a:bodyPr>
            <a:lstStyle/>
            <a:p>
              <a:pPr algn="ctr" defTabSz="932472" fontAlgn="base">
                <a:spcBef>
                  <a:spcPct val="0"/>
                </a:spcBef>
                <a:spcAft>
                  <a:spcPct val="0"/>
                </a:spcAft>
                <a:defRPr/>
              </a:pPr>
              <a:r>
                <a:rPr lang="en-US" sz="1050" dirty="0">
                  <a:ln w="3175">
                    <a:noFill/>
                  </a:ln>
                  <a:gradFill>
                    <a:gsLst>
                      <a:gs pos="53147">
                        <a:srgbClr val="FFFFFF"/>
                      </a:gs>
                      <a:gs pos="28000">
                        <a:srgbClr val="FFFFFF"/>
                      </a:gs>
                    </a:gsLst>
                    <a:path path="circle">
                      <a:fillToRect l="100000" b="100000"/>
                    </a:path>
                  </a:gradFill>
                  <a:latin typeface="+mj-lt"/>
                  <a:cs typeface="Segoe UI" pitchFamily="34" charset="0"/>
                </a:rPr>
                <a:t>Token-Based Authentication</a:t>
              </a:r>
            </a:p>
          </p:txBody>
        </p:sp>
      </p:grpSp>
      <p:grpSp>
        <p:nvGrpSpPr>
          <p:cNvPr id="45" name="Group 44">
            <a:extLst>
              <a:ext uri="{FF2B5EF4-FFF2-40B4-BE49-F238E27FC236}">
                <a16:creationId xmlns:a16="http://schemas.microsoft.com/office/drawing/2014/main" id="{F502BB1C-3BFE-A91B-EF23-C0A6327C4073}"/>
              </a:ext>
            </a:extLst>
          </p:cNvPr>
          <p:cNvGrpSpPr/>
          <p:nvPr/>
        </p:nvGrpSpPr>
        <p:grpSpPr>
          <a:xfrm>
            <a:off x="6905881" y="3857867"/>
            <a:ext cx="1522167" cy="519066"/>
            <a:chOff x="8118115" y="5196082"/>
            <a:chExt cx="1779017" cy="712322"/>
          </a:xfrm>
        </p:grpSpPr>
        <p:sp>
          <p:nvSpPr>
            <p:cNvPr id="46" name="Rectangle: Rounded Corners 58">
              <a:extLst>
                <a:ext uri="{FF2B5EF4-FFF2-40B4-BE49-F238E27FC236}">
                  <a16:creationId xmlns:a16="http://schemas.microsoft.com/office/drawing/2014/main" id="{3D222B9A-A233-ADB1-DE2A-D25163EE2D86}"/>
                </a:ext>
              </a:extLst>
            </p:cNvPr>
            <p:cNvSpPr/>
            <p:nvPr/>
          </p:nvSpPr>
          <p:spPr bwMode="auto">
            <a:xfrm>
              <a:off x="8118115" y="5196082"/>
              <a:ext cx="1779017" cy="712322"/>
            </a:xfrm>
            <a:prstGeom prst="roundRect">
              <a:avLst>
                <a:gd name="adj" fmla="val 50000"/>
              </a:avLst>
            </a:prstGeom>
            <a:gradFill flip="none" rotWithShape="1">
              <a:gsLst>
                <a:gs pos="0">
                  <a:srgbClr val="C03BC4"/>
                </a:gs>
                <a:gs pos="79000">
                  <a:srgbClr val="F4364C"/>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latin typeface="Segoe UI Semibold"/>
              </a:endParaRPr>
            </a:p>
          </p:txBody>
        </p:sp>
        <p:sp>
          <p:nvSpPr>
            <p:cNvPr id="47" name="TextBox 46">
              <a:extLst>
                <a:ext uri="{FF2B5EF4-FFF2-40B4-BE49-F238E27FC236}">
                  <a16:creationId xmlns:a16="http://schemas.microsoft.com/office/drawing/2014/main" id="{3CB2EF1A-FA10-08DE-B4F0-DED8EE7212A2}"/>
                </a:ext>
              </a:extLst>
            </p:cNvPr>
            <p:cNvSpPr txBox="1"/>
            <p:nvPr/>
          </p:nvSpPr>
          <p:spPr>
            <a:xfrm>
              <a:off x="8211109" y="5259542"/>
              <a:ext cx="1593030" cy="570194"/>
            </a:xfrm>
            <a:prstGeom prst="rect">
              <a:avLst/>
            </a:prstGeom>
            <a:noFill/>
          </p:spPr>
          <p:txBody>
            <a:bodyPr wrap="square">
              <a:spAutoFit/>
            </a:bodyPr>
            <a:lstStyle/>
            <a:p>
              <a:pPr algn="ctr" defTabSz="932472" fontAlgn="base">
                <a:spcBef>
                  <a:spcPct val="0"/>
                </a:spcBef>
                <a:spcAft>
                  <a:spcPct val="0"/>
                </a:spcAft>
                <a:defRPr/>
              </a:pPr>
              <a:r>
                <a:rPr lang="en-US" sz="1050" dirty="0">
                  <a:ln w="3175">
                    <a:noFill/>
                  </a:ln>
                  <a:gradFill>
                    <a:gsLst>
                      <a:gs pos="53147">
                        <a:srgbClr val="FFFFFF"/>
                      </a:gs>
                      <a:gs pos="28000">
                        <a:srgbClr val="FFFFFF"/>
                      </a:gs>
                    </a:gsLst>
                    <a:path path="circle">
                      <a:fillToRect l="100000" b="100000"/>
                    </a:path>
                  </a:gradFill>
                  <a:latin typeface="+mj-lt"/>
                  <a:cs typeface="Segoe UI" pitchFamily="34" charset="0"/>
                </a:rPr>
                <a:t>Biometric Authentication</a:t>
              </a:r>
            </a:p>
          </p:txBody>
        </p:sp>
      </p:grpSp>
      <p:sp>
        <p:nvSpPr>
          <p:cNvPr id="49" name="TextBox 48">
            <a:extLst>
              <a:ext uri="{FF2B5EF4-FFF2-40B4-BE49-F238E27FC236}">
                <a16:creationId xmlns:a16="http://schemas.microsoft.com/office/drawing/2014/main" id="{1126EE2D-9D6D-2406-BCF3-64C96E1CF296}"/>
              </a:ext>
            </a:extLst>
          </p:cNvPr>
          <p:cNvSpPr txBox="1"/>
          <p:nvPr/>
        </p:nvSpPr>
        <p:spPr>
          <a:xfrm>
            <a:off x="3171490" y="4545913"/>
            <a:ext cx="1531860" cy="888898"/>
          </a:xfrm>
          <a:prstGeom prst="rect">
            <a:avLst/>
          </a:prstGeom>
          <a:noFill/>
        </p:spPr>
        <p:txBody>
          <a:bodyPr wrap="square">
            <a:spAutoFit/>
          </a:bodyPr>
          <a:lstStyle/>
          <a:p>
            <a:pPr algn="ctr" defTabSz="932472" fontAlgn="base">
              <a:lnSpc>
                <a:spcPct val="150000"/>
              </a:lnSpc>
              <a:spcBef>
                <a:spcPct val="0"/>
              </a:spcBef>
              <a:spcAft>
                <a:spcPct val="0"/>
              </a:spcAft>
              <a:defRPr/>
            </a:pPr>
            <a:r>
              <a:rPr lang="en-US" sz="1200" dirty="0">
                <a:ln w="3175">
                  <a:noFill/>
                </a:ln>
                <a:latin typeface="+mj-lt"/>
                <a:cs typeface="Segoe UI" pitchFamily="34" charset="0"/>
              </a:rPr>
              <a:t>Passwords</a:t>
            </a:r>
          </a:p>
          <a:p>
            <a:pPr algn="ctr" defTabSz="932472" fontAlgn="base">
              <a:lnSpc>
                <a:spcPct val="150000"/>
              </a:lnSpc>
              <a:spcBef>
                <a:spcPct val="0"/>
              </a:spcBef>
              <a:spcAft>
                <a:spcPct val="0"/>
              </a:spcAft>
              <a:defRPr/>
            </a:pPr>
            <a:r>
              <a:rPr lang="en-US" sz="1200" dirty="0">
                <a:ln w="3175">
                  <a:noFill/>
                </a:ln>
                <a:latin typeface="+mj-lt"/>
                <a:cs typeface="Segoe UI" pitchFamily="34" charset="0"/>
              </a:rPr>
              <a:t>PINs</a:t>
            </a:r>
          </a:p>
          <a:p>
            <a:pPr algn="ctr" defTabSz="932472" fontAlgn="base">
              <a:lnSpc>
                <a:spcPct val="150000"/>
              </a:lnSpc>
              <a:spcBef>
                <a:spcPct val="0"/>
              </a:spcBef>
              <a:spcAft>
                <a:spcPct val="0"/>
              </a:spcAft>
              <a:defRPr/>
            </a:pPr>
            <a:r>
              <a:rPr lang="en-US" sz="1200" dirty="0">
                <a:ln w="3175">
                  <a:noFill/>
                </a:ln>
                <a:latin typeface="+mj-lt"/>
                <a:cs typeface="Segoe UI" pitchFamily="34" charset="0"/>
              </a:rPr>
              <a:t>Security questions</a:t>
            </a:r>
            <a:endParaRPr kumimoji="0" lang="en-US" sz="28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p:txBody>
      </p:sp>
      <p:sp>
        <p:nvSpPr>
          <p:cNvPr id="50" name="TextBox 49">
            <a:extLst>
              <a:ext uri="{FF2B5EF4-FFF2-40B4-BE49-F238E27FC236}">
                <a16:creationId xmlns:a16="http://schemas.microsoft.com/office/drawing/2014/main" id="{0D6B8EB2-F43B-A2C3-B4A8-043CD665CA63}"/>
              </a:ext>
            </a:extLst>
          </p:cNvPr>
          <p:cNvSpPr txBox="1"/>
          <p:nvPr/>
        </p:nvSpPr>
        <p:spPr>
          <a:xfrm>
            <a:off x="5089819" y="4545913"/>
            <a:ext cx="1531860" cy="611899"/>
          </a:xfrm>
          <a:prstGeom prst="rect">
            <a:avLst/>
          </a:prstGeom>
          <a:noFill/>
        </p:spPr>
        <p:txBody>
          <a:bodyPr wrap="square">
            <a:spAutoFit/>
          </a:bodyPr>
          <a:lstStyle/>
          <a:p>
            <a:pPr algn="ctr" defTabSz="932472" fontAlgn="base">
              <a:lnSpc>
                <a:spcPct val="150000"/>
              </a:lnSpc>
              <a:spcBef>
                <a:spcPct val="0"/>
              </a:spcBef>
              <a:spcAft>
                <a:spcPct val="0"/>
              </a:spcAft>
              <a:defRPr/>
            </a:pPr>
            <a:r>
              <a:rPr lang="en-US" sz="1200" dirty="0">
                <a:ln w="3175">
                  <a:noFill/>
                </a:ln>
                <a:latin typeface="+mj-lt"/>
                <a:cs typeface="Segoe UI" pitchFamily="34" charset="0"/>
              </a:rPr>
              <a:t>OTP via SMS/Email</a:t>
            </a:r>
          </a:p>
          <a:p>
            <a:pPr algn="ctr" defTabSz="932472" fontAlgn="base">
              <a:lnSpc>
                <a:spcPct val="150000"/>
              </a:lnSpc>
              <a:spcBef>
                <a:spcPct val="0"/>
              </a:spcBef>
              <a:spcAft>
                <a:spcPct val="0"/>
              </a:spcAft>
              <a:defRPr/>
            </a:pPr>
            <a:r>
              <a:rPr lang="en-US" sz="1200" dirty="0">
                <a:ln w="3175">
                  <a:noFill/>
                </a:ln>
                <a:latin typeface="+mj-lt"/>
                <a:cs typeface="Segoe UI" pitchFamily="34" charset="0"/>
              </a:rPr>
              <a:t>Authenticator Apps </a:t>
            </a:r>
            <a:endParaRPr kumimoji="0" lang="en-US" sz="28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p:txBody>
      </p:sp>
      <p:sp>
        <p:nvSpPr>
          <p:cNvPr id="51" name="TextBox 50">
            <a:extLst>
              <a:ext uri="{FF2B5EF4-FFF2-40B4-BE49-F238E27FC236}">
                <a16:creationId xmlns:a16="http://schemas.microsoft.com/office/drawing/2014/main" id="{5E1448D1-5804-3B1F-D225-0CA27F958DDC}"/>
              </a:ext>
            </a:extLst>
          </p:cNvPr>
          <p:cNvSpPr txBox="1"/>
          <p:nvPr/>
        </p:nvSpPr>
        <p:spPr>
          <a:xfrm>
            <a:off x="6884031" y="4542771"/>
            <a:ext cx="1531860" cy="888898"/>
          </a:xfrm>
          <a:prstGeom prst="rect">
            <a:avLst/>
          </a:prstGeom>
          <a:noFill/>
        </p:spPr>
        <p:txBody>
          <a:bodyPr wrap="square">
            <a:spAutoFit/>
          </a:bodyPr>
          <a:lstStyle/>
          <a:p>
            <a:pPr algn="ctr" defTabSz="932472" fontAlgn="base">
              <a:lnSpc>
                <a:spcPct val="150000"/>
              </a:lnSpc>
              <a:spcBef>
                <a:spcPct val="0"/>
              </a:spcBef>
              <a:spcAft>
                <a:spcPct val="0"/>
              </a:spcAft>
              <a:defRPr/>
            </a:pPr>
            <a:r>
              <a:rPr lang="en-US" sz="1200" dirty="0">
                <a:ln w="3175">
                  <a:noFill/>
                </a:ln>
                <a:latin typeface="+mj-lt"/>
                <a:cs typeface="Segoe UI" pitchFamily="34" charset="0"/>
              </a:rPr>
              <a:t>Fingerprint</a:t>
            </a:r>
          </a:p>
          <a:p>
            <a:pPr algn="ctr" defTabSz="932472" fontAlgn="base">
              <a:lnSpc>
                <a:spcPct val="150000"/>
              </a:lnSpc>
              <a:spcBef>
                <a:spcPct val="0"/>
              </a:spcBef>
              <a:spcAft>
                <a:spcPct val="0"/>
              </a:spcAft>
              <a:defRPr/>
            </a:pPr>
            <a:r>
              <a:rPr lang="en-US" sz="1200" dirty="0">
                <a:ln w="3175">
                  <a:noFill/>
                </a:ln>
                <a:latin typeface="+mj-lt"/>
                <a:cs typeface="Segoe UI" pitchFamily="34" charset="0"/>
              </a:rPr>
              <a:t>Facial</a:t>
            </a:r>
          </a:p>
          <a:p>
            <a:pPr algn="ctr" defTabSz="932472" fontAlgn="base">
              <a:lnSpc>
                <a:spcPct val="150000"/>
              </a:lnSpc>
              <a:spcBef>
                <a:spcPct val="0"/>
              </a:spcBef>
              <a:spcAft>
                <a:spcPct val="0"/>
              </a:spcAft>
              <a:defRPr/>
            </a:pPr>
            <a:r>
              <a:rPr lang="en-US" sz="1200" dirty="0">
                <a:ln w="3175">
                  <a:noFill/>
                </a:ln>
                <a:latin typeface="+mj-lt"/>
                <a:cs typeface="Segoe UI" pitchFamily="34" charset="0"/>
              </a:rPr>
              <a:t>Voice</a:t>
            </a:r>
            <a:endParaRPr kumimoji="0" lang="en-US" sz="28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869973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p:cTn id="10" dur="500"/>
                                        <p:tgtEl>
                                          <p:spTgt spid="147"/>
                                        </p:tgtEl>
                                      </p:cBhvr>
                                    </p:animEffect>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nodeType="withEffect">
                                  <p:stCondLst>
                                    <p:cond delay="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500"/>
                                        <p:tgtEl>
                                          <p:spTgt spid="170"/>
                                        </p:tgtEl>
                                      </p:cBhvr>
                                    </p:animEffect>
                                  </p:childTnLst>
                                </p:cTn>
                              </p:par>
                              <p:par>
                                <p:cTn id="23" presetID="10" presetClass="entr" presetSubtype="0" fill="hold" nodeType="withEffect">
                                  <p:stCondLst>
                                    <p:cond delay="0"/>
                                  </p:stCondLst>
                                  <p:childTnLst>
                                    <p:set>
                                      <p:cBhvr>
                                        <p:cTn id="24" dur="1" fill="hold">
                                          <p:stCondLst>
                                            <p:cond delay="0"/>
                                          </p:stCondLst>
                                        </p:cTn>
                                        <p:tgtEl>
                                          <p:spTgt spid="171"/>
                                        </p:tgtEl>
                                        <p:attrNameLst>
                                          <p:attrName>style.visibility</p:attrName>
                                        </p:attrNameLst>
                                      </p:cBhvr>
                                      <p:to>
                                        <p:strVal val="visible"/>
                                      </p:to>
                                    </p:set>
                                    <p:animEffect transition="in" filter="fade">
                                      <p:cBhvr>
                                        <p:cTn id="25" dur="500"/>
                                        <p:tgtEl>
                                          <p:spTgt spid="1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42" presetClass="path" presetSubtype="0" decel="100000" fill="hold" nodeType="withEffect">
                                  <p:stCondLst>
                                    <p:cond delay="0"/>
                                  </p:stCondLst>
                                  <p:childTnLst>
                                    <p:animMotion origin="layout" path="M 3.95833E-6 1.48148E-6 L 3.95833E-6 0.03542 " pathEditMode="relative" rAng="0" ptsTypes="AA">
                                      <p:cBhvr>
                                        <p:cTn id="37" dur="750" spd="-100000" fill="hold"/>
                                        <p:tgtEl>
                                          <p:spTgt spid="33"/>
                                        </p:tgtEl>
                                        <p:attrNameLst>
                                          <p:attrName>ppt_x</p:attrName>
                                          <p:attrName>ppt_y</p:attrName>
                                        </p:attrNameLst>
                                      </p:cBhvr>
                                      <p:rCtr x="0" y="1759"/>
                                    </p:animMotion>
                                  </p:childTnLst>
                                </p:cTn>
                              </p:par>
                            </p:childTnLst>
                          </p:cTn>
                        </p:par>
                        <p:par>
                          <p:cTn id="38" fill="hold">
                            <p:stCondLst>
                              <p:cond delay="1250"/>
                            </p:stCondLst>
                            <p:childTnLst>
                              <p:par>
                                <p:cTn id="39" presetID="10" presetClass="entr" presetSubtype="0"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42" presetClass="path" presetSubtype="0" decel="100000" fill="hold" nodeType="withEffect">
                                  <p:stCondLst>
                                    <p:cond delay="0"/>
                                  </p:stCondLst>
                                  <p:childTnLst>
                                    <p:animMotion origin="layout" path="M 1.66667E-6 -1.48148E-6 L 1.66667E-6 0.03542 " pathEditMode="relative" rAng="0" ptsTypes="AA">
                                      <p:cBhvr>
                                        <p:cTn id="43" dur="750" spd="-100000" fill="hold"/>
                                        <p:tgtEl>
                                          <p:spTgt spid="39"/>
                                        </p:tgtEl>
                                        <p:attrNameLst>
                                          <p:attrName>ppt_x</p:attrName>
                                          <p:attrName>ppt_y</p:attrName>
                                        </p:attrNameLst>
                                      </p:cBhvr>
                                      <p:rCtr x="0" y="1759"/>
                                    </p:animMotion>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42" presetClass="path" presetSubtype="0" decel="100000" fill="hold" nodeType="withEffect">
                                  <p:stCondLst>
                                    <p:cond delay="0"/>
                                  </p:stCondLst>
                                  <p:childTnLst>
                                    <p:animMotion origin="layout" path="M 3.95833E-6 -1.48148E-6 L 3.95833E-6 0.03542 " pathEditMode="relative" rAng="0" ptsTypes="AA">
                                      <p:cBhvr>
                                        <p:cTn id="49" dur="750" spd="-100000" fill="hold"/>
                                        <p:tgtEl>
                                          <p:spTgt spid="4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47" grpId="0" animBg="1"/>
      <p:bldP spid="120" grpId="0" animBg="1"/>
      <p:bldP spid="1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A9BEF-C438-5012-C20B-C3F995BA7632}"/>
            </a:ext>
          </a:extLst>
        </p:cNvPr>
        <p:cNvGrpSpPr/>
        <p:nvPr/>
      </p:nvGrpSpPr>
      <p:grpSpPr>
        <a:xfrm>
          <a:off x="0" y="0"/>
          <a:ext cx="0" cy="0"/>
          <a:chOff x="0" y="0"/>
          <a:chExt cx="0" cy="0"/>
        </a:xfrm>
      </p:grpSpPr>
      <p:sp>
        <p:nvSpPr>
          <p:cNvPr id="16" name="Google Shape;86;p18">
            <a:extLst>
              <a:ext uri="{FF2B5EF4-FFF2-40B4-BE49-F238E27FC236}">
                <a16:creationId xmlns:a16="http://schemas.microsoft.com/office/drawing/2014/main" id="{0ECB0892-F82B-7520-3804-1A766CF0EB57}"/>
              </a:ext>
            </a:extLst>
          </p:cNvPr>
          <p:cNvSpPr txBox="1">
            <a:spLocks/>
          </p:cNvSpPr>
          <p:nvPr/>
        </p:nvSpPr>
        <p:spPr>
          <a:xfrm>
            <a:off x="3080656" y="2907441"/>
            <a:ext cx="8077201" cy="104311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lang="en-US" sz="6000" kern="0" dirty="0">
                <a:gradFill>
                  <a:gsLst>
                    <a:gs pos="75000">
                      <a:srgbClr val="C03BC4"/>
                    </a:gs>
                    <a:gs pos="0">
                      <a:srgbClr val="FF5C39"/>
                    </a:gs>
                  </a:gsLst>
                  <a:lin ang="0" scaled="1"/>
                </a:gradFill>
              </a:rPr>
              <a:t>But how do </a:t>
            </a:r>
            <a:r>
              <a:rPr lang="en-US" sz="6000" kern="0" dirty="0" err="1">
                <a:gradFill>
                  <a:gsLst>
                    <a:gs pos="75000">
                      <a:srgbClr val="C03BC4"/>
                    </a:gs>
                    <a:gs pos="0">
                      <a:srgbClr val="FF5C39"/>
                    </a:gs>
                  </a:gsLst>
                  <a:lin ang="0" scaled="1"/>
                </a:gradFill>
              </a:rPr>
              <a:t>i</a:t>
            </a:r>
            <a:r>
              <a:rPr lang="en-US" sz="6000" kern="0" dirty="0">
                <a:gradFill>
                  <a:gsLst>
                    <a:gs pos="75000">
                      <a:srgbClr val="C03BC4"/>
                    </a:gs>
                    <a:gs pos="0">
                      <a:srgbClr val="FF5C39"/>
                    </a:gs>
                  </a:gsLst>
                  <a:lin ang="0" scaled="1"/>
                </a:gradFill>
              </a:rPr>
              <a:t> set this up?</a:t>
            </a:r>
            <a:endParaRPr kumimoji="0" lang="en-US" sz="6000" b="1" i="0" u="none" strike="noStrike" kern="0" cap="none" spc="0" normalizeH="0" baseline="0" noProof="0" dirty="0">
              <a:ln>
                <a:noFill/>
              </a:ln>
              <a:gradFill>
                <a:gsLst>
                  <a:gs pos="75000">
                    <a:srgbClr val="C03BC4"/>
                  </a:gs>
                  <a:gs pos="0">
                    <a:srgbClr val="FF5C39"/>
                  </a:gs>
                </a:gsLst>
                <a:lin ang="0" scaled="1"/>
              </a:gradFill>
              <a:uLnTx/>
              <a:uFillTx/>
              <a:sym typeface="Lexend"/>
            </a:endParaRPr>
          </a:p>
        </p:txBody>
      </p:sp>
      <p:pic>
        <p:nvPicPr>
          <p:cNvPr id="2" name="Picture 1">
            <a:extLst>
              <a:ext uri="{FF2B5EF4-FFF2-40B4-BE49-F238E27FC236}">
                <a16:creationId xmlns:a16="http://schemas.microsoft.com/office/drawing/2014/main" id="{0A8FA975-DAE5-F87F-3794-7527B1D92F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286" y="2365826"/>
            <a:ext cx="1948543" cy="1948543"/>
          </a:xfrm>
          <a:prstGeom prst="rect">
            <a:avLst/>
          </a:prstGeom>
        </p:spPr>
      </p:pic>
    </p:spTree>
    <p:extLst>
      <p:ext uri="{BB962C8B-B14F-4D97-AF65-F5344CB8AC3E}">
        <p14:creationId xmlns:p14="http://schemas.microsoft.com/office/powerpoint/2010/main" val="11692099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B703B-DA18-92B9-5FFC-DEBF4B53CE83}"/>
            </a:ext>
          </a:extLst>
        </p:cNvPr>
        <p:cNvGrpSpPr/>
        <p:nvPr/>
      </p:nvGrpSpPr>
      <p:grpSpPr>
        <a:xfrm>
          <a:off x="0" y="0"/>
          <a:ext cx="0" cy="0"/>
          <a:chOff x="0" y="0"/>
          <a:chExt cx="0" cy="0"/>
        </a:xfrm>
      </p:grpSpPr>
      <p:sp>
        <p:nvSpPr>
          <p:cNvPr id="16" name="Google Shape;86;p18">
            <a:extLst>
              <a:ext uri="{FF2B5EF4-FFF2-40B4-BE49-F238E27FC236}">
                <a16:creationId xmlns:a16="http://schemas.microsoft.com/office/drawing/2014/main" id="{6BDCC84D-0AEA-B082-696B-CE9E41F01A88}"/>
              </a:ext>
            </a:extLst>
          </p:cNvPr>
          <p:cNvSpPr txBox="1">
            <a:spLocks/>
          </p:cNvSpPr>
          <p:nvPr/>
        </p:nvSpPr>
        <p:spPr>
          <a:xfrm>
            <a:off x="610753" y="608740"/>
            <a:ext cx="3046846" cy="104311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lang="en-US" sz="4800" kern="0" dirty="0">
                <a:gradFill>
                  <a:gsLst>
                    <a:gs pos="75000">
                      <a:srgbClr val="C03BC4"/>
                    </a:gs>
                    <a:gs pos="0">
                      <a:srgbClr val="FF5C39"/>
                    </a:gs>
                  </a:gsLst>
                  <a:lin ang="0" scaled="1"/>
                </a:gradFill>
              </a:rPr>
              <a:t>Why MFA?</a:t>
            </a:r>
            <a:endParaRPr kumimoji="0" lang="en-US" sz="4800" b="1" i="0" u="none" strike="noStrike" kern="0" cap="none" spc="0" normalizeH="0" baseline="0" noProof="0" dirty="0">
              <a:ln>
                <a:noFill/>
              </a:ln>
              <a:gradFill>
                <a:gsLst>
                  <a:gs pos="75000">
                    <a:srgbClr val="C03BC4"/>
                  </a:gs>
                  <a:gs pos="0">
                    <a:srgbClr val="FF5C39"/>
                  </a:gs>
                </a:gsLst>
                <a:lin ang="0" scaled="1"/>
              </a:gradFill>
              <a:uLnTx/>
              <a:uFillTx/>
              <a:sym typeface="Lexend"/>
            </a:endParaRPr>
          </a:p>
        </p:txBody>
      </p:sp>
      <p:sp>
        <p:nvSpPr>
          <p:cNvPr id="2" name="Rectangle: Rounded Corners 1">
            <a:extLst>
              <a:ext uri="{FF2B5EF4-FFF2-40B4-BE49-F238E27FC236}">
                <a16:creationId xmlns:a16="http://schemas.microsoft.com/office/drawing/2014/main" id="{6636D656-1D1F-0F8E-EFE5-5933BB864E8D}"/>
              </a:ext>
            </a:extLst>
          </p:cNvPr>
          <p:cNvSpPr>
            <a:spLocks/>
          </p:cNvSpPr>
          <p:nvPr/>
        </p:nvSpPr>
        <p:spPr>
          <a:xfrm>
            <a:off x="754092" y="2258746"/>
            <a:ext cx="2198499" cy="648430"/>
          </a:xfrm>
          <a:prstGeom prst="roundRect">
            <a:avLst>
              <a:gd name="adj" fmla="val 7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r>
              <a:rPr lang="en-US" sz="1600" dirty="0">
                <a:solidFill>
                  <a:srgbClr val="FFFFFF"/>
                </a:solidFill>
                <a:latin typeface="+mj-lt"/>
              </a:rPr>
              <a:t>Prevents Credential Stuffing</a:t>
            </a:r>
          </a:p>
        </p:txBody>
      </p:sp>
      <p:sp>
        <p:nvSpPr>
          <p:cNvPr id="3" name="Rectangle: Rounded Corners 2">
            <a:extLst>
              <a:ext uri="{FF2B5EF4-FFF2-40B4-BE49-F238E27FC236}">
                <a16:creationId xmlns:a16="http://schemas.microsoft.com/office/drawing/2014/main" id="{2AA60EE3-528C-897B-7844-9002089847EF}"/>
              </a:ext>
            </a:extLst>
          </p:cNvPr>
          <p:cNvSpPr>
            <a:spLocks/>
          </p:cNvSpPr>
          <p:nvPr/>
        </p:nvSpPr>
        <p:spPr>
          <a:xfrm>
            <a:off x="3577646" y="2258745"/>
            <a:ext cx="6676693" cy="648429"/>
          </a:xfrm>
          <a:prstGeom prst="roundRect">
            <a:avLst>
              <a:gd name="adj" fmla="val 7000"/>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dirty="0"/>
              <a:t>Even if attackers steal passwords, they can’t access accounts without the second factor.</a:t>
            </a:r>
            <a:endParaRPr kumimoji="0" lang="en-US" sz="1600" b="0" i="0" u="none" strike="noStrike" kern="1200" cap="none" spc="0" normalizeH="0" baseline="0" noProof="0" dirty="0">
              <a:ln w="3175">
                <a:noFill/>
              </a:ln>
              <a:gradFill>
                <a:gsLst>
                  <a:gs pos="74825">
                    <a:srgbClr val="000000"/>
                  </a:gs>
                  <a:gs pos="53147">
                    <a:srgbClr val="000000"/>
                  </a:gs>
                </a:gsLst>
                <a:path path="circle">
                  <a:fillToRect l="100000" b="100000"/>
                </a:path>
              </a:gradFill>
              <a:effectLst/>
              <a:uLnTx/>
              <a:uFillTx/>
              <a:latin typeface="Segoe UI Semibold"/>
              <a:ea typeface="+mn-ea"/>
              <a:cs typeface="Segoe UI" pitchFamily="34" charset="0"/>
            </a:endParaRPr>
          </a:p>
        </p:txBody>
      </p:sp>
      <p:sp>
        <p:nvSpPr>
          <p:cNvPr id="4" name="Rectangle: Rounded Corners 3">
            <a:extLst>
              <a:ext uri="{FF2B5EF4-FFF2-40B4-BE49-F238E27FC236}">
                <a16:creationId xmlns:a16="http://schemas.microsoft.com/office/drawing/2014/main" id="{31DE3485-4439-C245-65DE-60F966BED03E}"/>
              </a:ext>
            </a:extLst>
          </p:cNvPr>
          <p:cNvSpPr>
            <a:spLocks/>
          </p:cNvSpPr>
          <p:nvPr/>
        </p:nvSpPr>
        <p:spPr>
          <a:xfrm>
            <a:off x="754090" y="3284070"/>
            <a:ext cx="2198499" cy="648430"/>
          </a:xfrm>
          <a:prstGeom prst="roundRect">
            <a:avLst>
              <a:gd name="adj" fmla="val 7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r>
              <a:rPr lang="en-US" sz="1600" dirty="0">
                <a:solidFill>
                  <a:srgbClr val="FFFFFF"/>
                </a:solidFill>
                <a:latin typeface="+mj-lt"/>
              </a:rPr>
              <a:t>Blocks Unauthorized Logins</a:t>
            </a:r>
          </a:p>
        </p:txBody>
      </p:sp>
      <p:sp>
        <p:nvSpPr>
          <p:cNvPr id="5" name="Rectangle: Rounded Corners 4">
            <a:extLst>
              <a:ext uri="{FF2B5EF4-FFF2-40B4-BE49-F238E27FC236}">
                <a16:creationId xmlns:a16="http://schemas.microsoft.com/office/drawing/2014/main" id="{D6C329C0-3A1B-659E-F9DC-C6C1227C5244}"/>
              </a:ext>
            </a:extLst>
          </p:cNvPr>
          <p:cNvSpPr>
            <a:spLocks/>
          </p:cNvSpPr>
          <p:nvPr/>
        </p:nvSpPr>
        <p:spPr>
          <a:xfrm>
            <a:off x="3577645" y="3284069"/>
            <a:ext cx="6676694" cy="648429"/>
          </a:xfrm>
          <a:prstGeom prst="roundRect">
            <a:avLst>
              <a:gd name="adj" fmla="val 7000"/>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dirty="0"/>
              <a:t>A phishing victim will receive an unexpected MFA request, alerting them to suspicious activity.</a:t>
            </a:r>
          </a:p>
        </p:txBody>
      </p:sp>
      <p:sp>
        <p:nvSpPr>
          <p:cNvPr id="6" name="Rectangle: Rounded Corners 5">
            <a:extLst>
              <a:ext uri="{FF2B5EF4-FFF2-40B4-BE49-F238E27FC236}">
                <a16:creationId xmlns:a16="http://schemas.microsoft.com/office/drawing/2014/main" id="{F41CA4B3-3CC4-2B9E-3583-E30C0E0DC982}"/>
              </a:ext>
            </a:extLst>
          </p:cNvPr>
          <p:cNvSpPr>
            <a:spLocks/>
          </p:cNvSpPr>
          <p:nvPr/>
        </p:nvSpPr>
        <p:spPr>
          <a:xfrm>
            <a:off x="754091" y="4309393"/>
            <a:ext cx="2198499" cy="648430"/>
          </a:xfrm>
          <a:prstGeom prst="roundRect">
            <a:avLst>
              <a:gd name="adj" fmla="val 7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r>
              <a:rPr lang="en-US" sz="1600" dirty="0">
                <a:solidFill>
                  <a:srgbClr val="FFFFFF"/>
                </a:solidFill>
                <a:latin typeface="+mj-lt"/>
              </a:rPr>
              <a:t>Protects Against Keyloggers</a:t>
            </a:r>
          </a:p>
        </p:txBody>
      </p:sp>
      <p:sp>
        <p:nvSpPr>
          <p:cNvPr id="7" name="Rectangle: Rounded Corners 6">
            <a:extLst>
              <a:ext uri="{FF2B5EF4-FFF2-40B4-BE49-F238E27FC236}">
                <a16:creationId xmlns:a16="http://schemas.microsoft.com/office/drawing/2014/main" id="{5B4A9601-19C7-17F9-8D59-1BECF0A95769}"/>
              </a:ext>
            </a:extLst>
          </p:cNvPr>
          <p:cNvSpPr>
            <a:spLocks/>
          </p:cNvSpPr>
          <p:nvPr/>
        </p:nvSpPr>
        <p:spPr>
          <a:xfrm>
            <a:off x="3577645" y="4309392"/>
            <a:ext cx="6676695" cy="648429"/>
          </a:xfrm>
          <a:prstGeom prst="roundRect">
            <a:avLst>
              <a:gd name="adj" fmla="val 7000"/>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dirty="0"/>
              <a:t>Keyloggers capture only the password, but not the second factor.</a:t>
            </a:r>
          </a:p>
        </p:txBody>
      </p:sp>
      <p:sp>
        <p:nvSpPr>
          <p:cNvPr id="8" name="Rectangle: Rounded Corners 7">
            <a:extLst>
              <a:ext uri="{FF2B5EF4-FFF2-40B4-BE49-F238E27FC236}">
                <a16:creationId xmlns:a16="http://schemas.microsoft.com/office/drawing/2014/main" id="{93D2C4D4-7A68-1C98-14A1-6D4D8AA2949D}"/>
              </a:ext>
            </a:extLst>
          </p:cNvPr>
          <p:cNvSpPr>
            <a:spLocks/>
          </p:cNvSpPr>
          <p:nvPr/>
        </p:nvSpPr>
        <p:spPr>
          <a:xfrm>
            <a:off x="754090" y="5334715"/>
            <a:ext cx="2198499" cy="648430"/>
          </a:xfrm>
          <a:prstGeom prst="roundRect">
            <a:avLst>
              <a:gd name="adj" fmla="val 7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r>
              <a:rPr lang="en-US" sz="1600" dirty="0">
                <a:solidFill>
                  <a:srgbClr val="FFFFFF"/>
                </a:solidFill>
                <a:latin typeface="+mj-lt"/>
              </a:rPr>
              <a:t>Reduces Impact of Reused Passwords</a:t>
            </a:r>
          </a:p>
        </p:txBody>
      </p:sp>
      <p:sp>
        <p:nvSpPr>
          <p:cNvPr id="9" name="Rectangle: Rounded Corners 8">
            <a:extLst>
              <a:ext uri="{FF2B5EF4-FFF2-40B4-BE49-F238E27FC236}">
                <a16:creationId xmlns:a16="http://schemas.microsoft.com/office/drawing/2014/main" id="{16410336-28BF-AD81-A6D1-915AA888C7C1}"/>
              </a:ext>
            </a:extLst>
          </p:cNvPr>
          <p:cNvSpPr>
            <a:spLocks/>
          </p:cNvSpPr>
          <p:nvPr/>
        </p:nvSpPr>
        <p:spPr>
          <a:xfrm>
            <a:off x="3577645" y="5334714"/>
            <a:ext cx="6676696" cy="648429"/>
          </a:xfrm>
          <a:prstGeom prst="roundRect">
            <a:avLst>
              <a:gd name="adj" fmla="val 7000"/>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dirty="0"/>
              <a:t>Even if passwords are leaked in breaches, MFA still protects the account.</a:t>
            </a:r>
            <a:endParaRPr kumimoji="0" lang="en-US" sz="1600" b="0" i="0" u="none" strike="noStrike" kern="1200" cap="none" spc="0" normalizeH="0" baseline="0" noProof="0" dirty="0">
              <a:ln w="3175">
                <a:noFill/>
              </a:ln>
              <a:gradFill>
                <a:gsLst>
                  <a:gs pos="74825">
                    <a:srgbClr val="000000"/>
                  </a:gs>
                  <a:gs pos="53147">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1689189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2551B-A925-1ADE-378F-B30FC8120C44}"/>
            </a:ext>
          </a:extLst>
        </p:cNvPr>
        <p:cNvGrpSpPr/>
        <p:nvPr/>
      </p:nvGrpSpPr>
      <p:grpSpPr>
        <a:xfrm>
          <a:off x="0" y="0"/>
          <a:ext cx="0" cy="0"/>
          <a:chOff x="0" y="0"/>
          <a:chExt cx="0" cy="0"/>
        </a:xfrm>
      </p:grpSpPr>
      <p:sp>
        <p:nvSpPr>
          <p:cNvPr id="5" name="Google Shape;86;p18">
            <a:extLst>
              <a:ext uri="{FF2B5EF4-FFF2-40B4-BE49-F238E27FC236}">
                <a16:creationId xmlns:a16="http://schemas.microsoft.com/office/drawing/2014/main" id="{540C46D6-0D8E-34BB-59CB-D9196DC1429B}"/>
              </a:ext>
            </a:extLst>
          </p:cNvPr>
          <p:cNvSpPr txBox="1">
            <a:spLocks/>
          </p:cNvSpPr>
          <p:nvPr/>
        </p:nvSpPr>
        <p:spPr>
          <a:xfrm>
            <a:off x="529673" y="2359641"/>
            <a:ext cx="10347877" cy="231713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a:ln>
                  <a:noFill/>
                </a:ln>
                <a:gradFill>
                  <a:gsLst>
                    <a:gs pos="75000">
                      <a:srgbClr val="C03BC4"/>
                    </a:gs>
                    <a:gs pos="0">
                      <a:srgbClr val="FF5C39"/>
                    </a:gs>
                  </a:gsLst>
                  <a:lin ang="0" scaled="1"/>
                </a:gradFill>
                <a:uLnTx/>
                <a:uFillTx/>
                <a:sym typeface="Lexend"/>
              </a:rPr>
              <a:t>The Rising Threat of Social Engineering &amp; Phishing</a:t>
            </a:r>
          </a:p>
        </p:txBody>
      </p:sp>
    </p:spTree>
    <p:extLst>
      <p:ext uri="{BB962C8B-B14F-4D97-AF65-F5344CB8AC3E}">
        <p14:creationId xmlns:p14="http://schemas.microsoft.com/office/powerpoint/2010/main" val="194911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28E44-E888-EA63-DDC9-070AA52748FF}"/>
            </a:ext>
          </a:extLst>
        </p:cNvPr>
        <p:cNvGrpSpPr/>
        <p:nvPr/>
      </p:nvGrpSpPr>
      <p:grpSpPr>
        <a:xfrm>
          <a:off x="0" y="0"/>
          <a:ext cx="0" cy="0"/>
          <a:chOff x="0" y="0"/>
          <a:chExt cx="0" cy="0"/>
        </a:xfrm>
      </p:grpSpPr>
      <p:sp>
        <p:nvSpPr>
          <p:cNvPr id="5" name="Google Shape;86;p18">
            <a:extLst>
              <a:ext uri="{FF2B5EF4-FFF2-40B4-BE49-F238E27FC236}">
                <a16:creationId xmlns:a16="http://schemas.microsoft.com/office/drawing/2014/main" id="{E845E91B-B9CC-F2FF-0545-604B09ED6465}"/>
              </a:ext>
            </a:extLst>
          </p:cNvPr>
          <p:cNvSpPr txBox="1">
            <a:spLocks/>
          </p:cNvSpPr>
          <p:nvPr/>
        </p:nvSpPr>
        <p:spPr>
          <a:xfrm>
            <a:off x="529673" y="2359641"/>
            <a:ext cx="10586001" cy="231713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a:ln>
                  <a:noFill/>
                </a:ln>
                <a:gradFill>
                  <a:gsLst>
                    <a:gs pos="75000">
                      <a:srgbClr val="C03BC4"/>
                    </a:gs>
                    <a:gs pos="0">
                      <a:srgbClr val="FF5C39"/>
                    </a:gs>
                  </a:gsLst>
                  <a:lin ang="0" scaled="1"/>
                </a:gradFill>
                <a:uLnTx/>
                <a:uFillTx/>
                <a:sym typeface="Lexend"/>
              </a:rPr>
              <a:t>Industry Session </a:t>
            </a:r>
          </a:p>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a:ln>
                  <a:noFill/>
                </a:ln>
                <a:gradFill>
                  <a:gsLst>
                    <a:gs pos="100000">
                      <a:srgbClr val="0070C0"/>
                    </a:gs>
                    <a:gs pos="52000">
                      <a:srgbClr val="6D17E4"/>
                    </a:gs>
                    <a:gs pos="0">
                      <a:srgbClr val="FF0000"/>
                    </a:gs>
                  </a:gsLst>
                  <a:lin ang="0" scaled="1"/>
                </a:gradFill>
                <a:uLnTx/>
                <a:uFillTx/>
                <a:sym typeface="Lexend"/>
              </a:rPr>
              <a:t>0day Academy X</a:t>
            </a:r>
            <a:endParaRPr kumimoji="0" lang="en-US" sz="6000" b="1" i="0" u="none" strike="noStrike" kern="0" cap="none" spc="0" normalizeH="0" baseline="0" noProof="0" dirty="0">
              <a:ln>
                <a:noFill/>
              </a:ln>
              <a:gradFill>
                <a:gsLst>
                  <a:gs pos="100000">
                    <a:srgbClr val="6D17E4"/>
                  </a:gs>
                  <a:gs pos="0">
                    <a:srgbClr val="01BCFF"/>
                  </a:gs>
                </a:gsLst>
                <a:lin ang="0" scaled="1"/>
              </a:gradFill>
              <a:uLnTx/>
              <a:uFillTx/>
              <a:sym typeface="Lexend"/>
            </a:endParaRPr>
          </a:p>
        </p:txBody>
      </p:sp>
      <p:sp>
        <p:nvSpPr>
          <p:cNvPr id="3" name="Google Shape;86;p18">
            <a:extLst>
              <a:ext uri="{FF2B5EF4-FFF2-40B4-BE49-F238E27FC236}">
                <a16:creationId xmlns:a16="http://schemas.microsoft.com/office/drawing/2014/main" id="{48A027CF-2008-DD7A-9ABA-7BAB37F1B67E}"/>
              </a:ext>
            </a:extLst>
          </p:cNvPr>
          <p:cNvSpPr txBox="1">
            <a:spLocks/>
          </p:cNvSpPr>
          <p:nvPr/>
        </p:nvSpPr>
        <p:spPr>
          <a:xfrm>
            <a:off x="5965550" y="3571875"/>
            <a:ext cx="2578376" cy="11049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err="1">
                <a:ln>
                  <a:noFill/>
                </a:ln>
                <a:gradFill>
                  <a:gsLst>
                    <a:gs pos="86000">
                      <a:srgbClr val="883DEB"/>
                    </a:gs>
                    <a:gs pos="0">
                      <a:srgbClr val="01BCFF"/>
                    </a:gs>
                  </a:gsLst>
                  <a:lin ang="0" scaled="1"/>
                </a:gradFill>
                <a:uLnTx/>
                <a:uFillTx/>
                <a:sym typeface="Lexend"/>
              </a:rPr>
              <a:t>Offsec</a:t>
            </a:r>
            <a:endParaRPr kumimoji="0" lang="en-US" sz="6000" b="1" i="0" u="none" strike="noStrike" kern="0" cap="none" spc="0" normalizeH="0" baseline="0" noProof="0" dirty="0">
              <a:ln>
                <a:noFill/>
              </a:ln>
              <a:gradFill>
                <a:gsLst>
                  <a:gs pos="86000">
                    <a:srgbClr val="883DEB"/>
                  </a:gs>
                  <a:gs pos="0">
                    <a:srgbClr val="01BCFF"/>
                  </a:gs>
                </a:gsLst>
                <a:lin ang="0" scaled="1"/>
              </a:gradFill>
              <a:uLnTx/>
              <a:uFillTx/>
              <a:sym typeface="Lexend"/>
            </a:endParaRPr>
          </a:p>
        </p:txBody>
      </p:sp>
    </p:spTree>
    <p:extLst>
      <p:ext uri="{BB962C8B-B14F-4D97-AF65-F5344CB8AC3E}">
        <p14:creationId xmlns:p14="http://schemas.microsoft.com/office/powerpoint/2010/main" val="263856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97000-BB55-DA72-BCE1-85610513354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271049F-655D-86B1-E4E6-BB05D1E8A1B3}"/>
              </a:ext>
            </a:extLst>
          </p:cNvPr>
          <p:cNvPicPr>
            <a:picLocks noChangeAspect="1"/>
          </p:cNvPicPr>
          <p:nvPr/>
        </p:nvPicPr>
        <p:blipFill>
          <a:blip r:embed="rId3">
            <a:extLst>
              <a:ext uri="{28A0092B-C50C-407E-A947-70E740481C1C}">
                <a14:useLocalDpi xmlns:a14="http://schemas.microsoft.com/office/drawing/2010/main" val="0"/>
              </a:ext>
            </a:extLst>
          </a:blip>
          <a:srcRect t="2894" b="21764"/>
          <a:stretch/>
        </p:blipFill>
        <p:spPr>
          <a:xfrm>
            <a:off x="6450056" y="1525147"/>
            <a:ext cx="4851786" cy="4542504"/>
          </a:xfrm>
          <a:prstGeom prst="roundRect">
            <a:avLst>
              <a:gd name="adj" fmla="val 5515"/>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pic>
      <p:sp>
        <p:nvSpPr>
          <p:cNvPr id="10" name="Google Shape;86;p18">
            <a:extLst>
              <a:ext uri="{FF2B5EF4-FFF2-40B4-BE49-F238E27FC236}">
                <a16:creationId xmlns:a16="http://schemas.microsoft.com/office/drawing/2014/main" id="{58E51472-0AD9-BFE9-2F90-ABE6DABF6420}"/>
              </a:ext>
            </a:extLst>
          </p:cNvPr>
          <p:cNvSpPr txBox="1">
            <a:spLocks/>
          </p:cNvSpPr>
          <p:nvPr/>
        </p:nvSpPr>
        <p:spPr>
          <a:xfrm>
            <a:off x="890158" y="1785181"/>
            <a:ext cx="5196589" cy="149058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4000" b="1" i="0" u="none" strike="noStrike" kern="0" cap="none" spc="0" normalizeH="0" baseline="0" noProof="0" dirty="0">
                <a:ln>
                  <a:noFill/>
                </a:ln>
                <a:gradFill>
                  <a:gsLst>
                    <a:gs pos="75000">
                      <a:srgbClr val="C03BC4"/>
                    </a:gs>
                    <a:gs pos="0">
                      <a:srgbClr val="FF5C39"/>
                    </a:gs>
                  </a:gsLst>
                  <a:lin ang="0" scaled="1"/>
                </a:gradFill>
                <a:uLnTx/>
                <a:uFillTx/>
                <a:sym typeface="Lexend"/>
              </a:rPr>
              <a:t>Malaysia Cybersecurity Industry Requirements</a:t>
            </a:r>
          </a:p>
        </p:txBody>
      </p:sp>
      <p:sp>
        <p:nvSpPr>
          <p:cNvPr id="9" name="Rectangle: Rounded Corners 8">
            <a:extLst>
              <a:ext uri="{FF2B5EF4-FFF2-40B4-BE49-F238E27FC236}">
                <a16:creationId xmlns:a16="http://schemas.microsoft.com/office/drawing/2014/main" id="{C22A8096-83EC-4E30-BD76-2A38F8582FB2}"/>
              </a:ext>
            </a:extLst>
          </p:cNvPr>
          <p:cNvSpPr>
            <a:spLocks/>
          </p:cNvSpPr>
          <p:nvPr/>
        </p:nvSpPr>
        <p:spPr>
          <a:xfrm>
            <a:off x="1018846" y="3680554"/>
            <a:ext cx="5067901" cy="2387097"/>
          </a:xfrm>
          <a:prstGeom prst="roundRect">
            <a:avLst>
              <a:gd name="adj" fmla="val 7000"/>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w="3175">
                <a:noFill/>
              </a:ln>
              <a:gradFill>
                <a:gsLst>
                  <a:gs pos="74825">
                    <a:srgbClr val="000000"/>
                  </a:gs>
                  <a:gs pos="53147">
                    <a:srgbClr val="000000"/>
                  </a:gs>
                </a:gsLst>
                <a:path path="circle">
                  <a:fillToRect l="100000" b="100000"/>
                </a:path>
              </a:gradFill>
              <a:effectLst/>
              <a:uLnTx/>
              <a:uFillTx/>
              <a:latin typeface="Segoe UI Semibold"/>
              <a:ea typeface="+mn-ea"/>
              <a:cs typeface="Segoe UI" pitchFamily="34" charset="0"/>
            </a:endParaRPr>
          </a:p>
        </p:txBody>
      </p:sp>
      <p:pic>
        <p:nvPicPr>
          <p:cNvPr id="7" name="Picture 6">
            <a:extLst>
              <a:ext uri="{FF2B5EF4-FFF2-40B4-BE49-F238E27FC236}">
                <a16:creationId xmlns:a16="http://schemas.microsoft.com/office/drawing/2014/main" id="{A10C0A9F-A607-7C0E-85F8-A34FDD13D7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902" y="3851229"/>
            <a:ext cx="4851787" cy="2045746"/>
          </a:xfrm>
          <a:prstGeom prst="rect">
            <a:avLst/>
          </a:prstGeom>
        </p:spPr>
      </p:pic>
    </p:spTree>
    <p:extLst>
      <p:ext uri="{BB962C8B-B14F-4D97-AF65-F5344CB8AC3E}">
        <p14:creationId xmlns:p14="http://schemas.microsoft.com/office/powerpoint/2010/main" val="2563458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ED5A5-A806-3492-B80C-73F179299C94}"/>
            </a:ext>
          </a:extLst>
        </p:cNvPr>
        <p:cNvGrpSpPr/>
        <p:nvPr/>
      </p:nvGrpSpPr>
      <p:grpSpPr>
        <a:xfrm>
          <a:off x="0" y="0"/>
          <a:ext cx="0" cy="0"/>
          <a:chOff x="0" y="0"/>
          <a:chExt cx="0" cy="0"/>
        </a:xfrm>
      </p:grpSpPr>
      <p:sp>
        <p:nvSpPr>
          <p:cNvPr id="5" name="Google Shape;86;p18">
            <a:extLst>
              <a:ext uri="{FF2B5EF4-FFF2-40B4-BE49-F238E27FC236}">
                <a16:creationId xmlns:a16="http://schemas.microsoft.com/office/drawing/2014/main" id="{2DB85A21-2CD9-1730-2434-66C3CDF54230}"/>
              </a:ext>
            </a:extLst>
          </p:cNvPr>
          <p:cNvSpPr txBox="1">
            <a:spLocks/>
          </p:cNvSpPr>
          <p:nvPr/>
        </p:nvSpPr>
        <p:spPr>
          <a:xfrm>
            <a:off x="3635917" y="1959428"/>
            <a:ext cx="4920166" cy="321906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10000" b="1" i="0" u="none" strike="noStrike" kern="0" cap="none" spc="0" normalizeH="0" baseline="0" noProof="0" dirty="0">
                <a:ln>
                  <a:noFill/>
                </a:ln>
                <a:gradFill>
                  <a:gsLst>
                    <a:gs pos="75000">
                      <a:srgbClr val="C03BC4"/>
                    </a:gs>
                    <a:gs pos="0">
                      <a:srgbClr val="FF5C39"/>
                    </a:gs>
                  </a:gsLst>
                  <a:lin ang="0" scaled="1"/>
                </a:gradFill>
                <a:uLnTx/>
                <a:uFillTx/>
                <a:latin typeface="Lexend"/>
                <a:sym typeface="Lexend"/>
              </a:rPr>
              <a:t>Q&amp;A? Session</a:t>
            </a:r>
          </a:p>
        </p:txBody>
      </p:sp>
    </p:spTree>
    <p:extLst>
      <p:ext uri="{BB962C8B-B14F-4D97-AF65-F5344CB8AC3E}">
        <p14:creationId xmlns:p14="http://schemas.microsoft.com/office/powerpoint/2010/main" val="86978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B979-9530-E0D3-3729-81C57E85A39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9878965-A4C4-BA65-A1C1-2F586AE24241}"/>
              </a:ext>
            </a:extLst>
          </p:cNvPr>
          <p:cNvPicPr>
            <a:picLocks noChangeAspect="1"/>
          </p:cNvPicPr>
          <p:nvPr/>
        </p:nvPicPr>
        <p:blipFill>
          <a:blip r:embed="rId3">
            <a:extLst>
              <a:ext uri="{28A0092B-C50C-407E-A947-70E740481C1C}">
                <a14:useLocalDpi xmlns:a14="http://schemas.microsoft.com/office/drawing/2010/main" val="0"/>
              </a:ext>
            </a:extLst>
          </a:blip>
          <a:srcRect l="16318" t="20781" r="39468" b="12806"/>
          <a:stretch/>
        </p:blipFill>
        <p:spPr>
          <a:xfrm>
            <a:off x="589935" y="795182"/>
            <a:ext cx="4851786" cy="4099487"/>
          </a:xfrm>
          <a:prstGeom prst="roundRect">
            <a:avLst>
              <a:gd name="adj" fmla="val 5515"/>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pic>
      <p:sp>
        <p:nvSpPr>
          <p:cNvPr id="10" name="Google Shape;86;p18">
            <a:extLst>
              <a:ext uri="{FF2B5EF4-FFF2-40B4-BE49-F238E27FC236}">
                <a16:creationId xmlns:a16="http://schemas.microsoft.com/office/drawing/2014/main" id="{23C6E584-0372-BE25-9A69-D5F21E9FF00F}"/>
              </a:ext>
            </a:extLst>
          </p:cNvPr>
          <p:cNvSpPr txBox="1">
            <a:spLocks/>
          </p:cNvSpPr>
          <p:nvPr/>
        </p:nvSpPr>
        <p:spPr>
          <a:xfrm>
            <a:off x="5694881" y="829678"/>
            <a:ext cx="6278329" cy="82576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4800" b="1" i="0" u="none" strike="noStrike" kern="0" cap="none" spc="0" normalizeH="0" baseline="0" noProof="0" dirty="0">
                <a:ln>
                  <a:noFill/>
                </a:ln>
                <a:gradFill>
                  <a:gsLst>
                    <a:gs pos="75000">
                      <a:srgbClr val="C03BC4"/>
                    </a:gs>
                    <a:gs pos="0">
                      <a:srgbClr val="FF5C39"/>
                    </a:gs>
                  </a:gsLst>
                  <a:lin ang="0" scaled="1"/>
                </a:gradFill>
                <a:uLnTx/>
                <a:uFillTx/>
                <a:sym typeface="Lexend"/>
              </a:rPr>
              <a:t>2024 Phishing </a:t>
            </a:r>
            <a:r>
              <a:rPr lang="en-US" sz="4800" kern="0" dirty="0">
                <a:gradFill>
                  <a:gsLst>
                    <a:gs pos="75000">
                      <a:srgbClr val="C03BC4"/>
                    </a:gs>
                    <a:gs pos="0">
                      <a:srgbClr val="FF5C39"/>
                    </a:gs>
                  </a:gsLst>
                  <a:lin ang="0" scaled="1"/>
                </a:gradFill>
              </a:rPr>
              <a:t>Statistics</a:t>
            </a:r>
            <a:endParaRPr kumimoji="0" lang="en-US" sz="4800" b="1" i="0" u="none" strike="noStrike" kern="0" cap="none" spc="0" normalizeH="0" baseline="0" noProof="0" dirty="0">
              <a:ln>
                <a:noFill/>
              </a:ln>
              <a:gradFill>
                <a:gsLst>
                  <a:gs pos="75000">
                    <a:srgbClr val="C03BC4"/>
                  </a:gs>
                  <a:gs pos="0">
                    <a:srgbClr val="FF5C39"/>
                  </a:gs>
                </a:gsLst>
                <a:lin ang="0" scaled="1"/>
              </a:gradFill>
              <a:uLnTx/>
              <a:uFillTx/>
              <a:sym typeface="Lexend"/>
            </a:endParaRPr>
          </a:p>
        </p:txBody>
      </p:sp>
      <p:sp>
        <p:nvSpPr>
          <p:cNvPr id="9" name="Rectangle: Rounded Corners 8">
            <a:extLst>
              <a:ext uri="{FF2B5EF4-FFF2-40B4-BE49-F238E27FC236}">
                <a16:creationId xmlns:a16="http://schemas.microsoft.com/office/drawing/2014/main" id="{71740E88-2710-188F-2D49-F1518A9A710B}"/>
              </a:ext>
            </a:extLst>
          </p:cNvPr>
          <p:cNvSpPr>
            <a:spLocks/>
          </p:cNvSpPr>
          <p:nvPr/>
        </p:nvSpPr>
        <p:spPr>
          <a:xfrm>
            <a:off x="4193697" y="1742266"/>
            <a:ext cx="7531509" cy="1236406"/>
          </a:xfrm>
          <a:prstGeom prst="roundRect">
            <a:avLst>
              <a:gd name="adj" fmla="val 7000"/>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w="3175">
                <a:noFill/>
              </a:ln>
              <a:gradFill>
                <a:gsLst>
                  <a:gs pos="74825">
                    <a:srgbClr val="000000"/>
                  </a:gs>
                  <a:gs pos="53147">
                    <a:srgbClr val="000000"/>
                  </a:gs>
                </a:gsLst>
                <a:path path="circle">
                  <a:fillToRect l="100000" b="100000"/>
                </a:path>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EB206D09-B98C-12CD-F5E8-F9A8EB5AC0B2}"/>
              </a:ext>
            </a:extLst>
          </p:cNvPr>
          <p:cNvPicPr>
            <a:picLocks noChangeAspect="1"/>
          </p:cNvPicPr>
          <p:nvPr/>
        </p:nvPicPr>
        <p:blipFill>
          <a:blip r:embed="rId4">
            <a:extLst>
              <a:ext uri="{28A0092B-C50C-407E-A947-70E740481C1C}">
                <a14:useLocalDpi xmlns:a14="http://schemas.microsoft.com/office/drawing/2010/main" val="0"/>
              </a:ext>
            </a:extLst>
          </a:blip>
          <a:srcRect l="17237" t="43201" r="42305" b="47192"/>
          <a:stretch/>
        </p:blipFill>
        <p:spPr>
          <a:xfrm>
            <a:off x="4316837" y="1873960"/>
            <a:ext cx="7285228" cy="973018"/>
          </a:xfrm>
          <a:prstGeom prst="rect">
            <a:avLst/>
          </a:prstGeom>
        </p:spPr>
      </p:pic>
      <p:pic>
        <p:nvPicPr>
          <p:cNvPr id="13" name="Picture 12">
            <a:extLst>
              <a:ext uri="{FF2B5EF4-FFF2-40B4-BE49-F238E27FC236}">
                <a16:creationId xmlns:a16="http://schemas.microsoft.com/office/drawing/2014/main" id="{1A97C342-4AD8-D422-27A8-6DC774B828DD}"/>
              </a:ext>
            </a:extLst>
          </p:cNvPr>
          <p:cNvPicPr>
            <a:picLocks noChangeAspect="1"/>
          </p:cNvPicPr>
          <p:nvPr/>
        </p:nvPicPr>
        <p:blipFill>
          <a:blip r:embed="rId5">
            <a:extLst>
              <a:ext uri="{28A0092B-C50C-407E-A947-70E740481C1C}">
                <a14:useLocalDpi xmlns:a14="http://schemas.microsoft.com/office/drawing/2010/main" val="0"/>
              </a:ext>
            </a:extLst>
          </a:blip>
          <a:srcRect l="134" r="182"/>
          <a:stretch/>
        </p:blipFill>
        <p:spPr>
          <a:xfrm>
            <a:off x="4615071" y="3328881"/>
            <a:ext cx="5250426" cy="2931339"/>
          </a:xfrm>
          <a:prstGeom prst="roundRect">
            <a:avLst>
              <a:gd name="adj" fmla="val 5515"/>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4118846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20DA-293F-1DF8-2D70-7D9A0F77744C}"/>
            </a:ext>
          </a:extLst>
        </p:cNvPr>
        <p:cNvGrpSpPr/>
        <p:nvPr/>
      </p:nvGrpSpPr>
      <p:grpSpPr>
        <a:xfrm>
          <a:off x="0" y="0"/>
          <a:ext cx="0" cy="0"/>
          <a:chOff x="0" y="0"/>
          <a:chExt cx="0" cy="0"/>
        </a:xfrm>
      </p:grpSpPr>
      <p:sp>
        <p:nvSpPr>
          <p:cNvPr id="5" name="Google Shape;86;p18">
            <a:extLst>
              <a:ext uri="{FF2B5EF4-FFF2-40B4-BE49-F238E27FC236}">
                <a16:creationId xmlns:a16="http://schemas.microsoft.com/office/drawing/2014/main" id="{A2725859-AEF3-8FBB-9127-995323ECB0CF}"/>
              </a:ext>
            </a:extLst>
          </p:cNvPr>
          <p:cNvSpPr txBox="1">
            <a:spLocks/>
          </p:cNvSpPr>
          <p:nvPr/>
        </p:nvSpPr>
        <p:spPr>
          <a:xfrm>
            <a:off x="529673" y="2359641"/>
            <a:ext cx="10471702" cy="231713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a:ln>
                  <a:noFill/>
                </a:ln>
                <a:gradFill>
                  <a:gsLst>
                    <a:gs pos="75000">
                      <a:srgbClr val="C03BC4"/>
                    </a:gs>
                    <a:gs pos="0">
                      <a:srgbClr val="FF5C39"/>
                    </a:gs>
                  </a:gsLst>
                  <a:lin ang="0" scaled="1"/>
                </a:gradFill>
                <a:uLnTx/>
                <a:uFillTx/>
                <a:sym typeface="Lexend"/>
              </a:rPr>
              <a:t>Understanding Social Engineering &amp; Phishing</a:t>
            </a:r>
          </a:p>
        </p:txBody>
      </p:sp>
    </p:spTree>
    <p:extLst>
      <p:ext uri="{BB962C8B-B14F-4D97-AF65-F5344CB8AC3E}">
        <p14:creationId xmlns:p14="http://schemas.microsoft.com/office/powerpoint/2010/main" val="370885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86;p18">
            <a:extLst>
              <a:ext uri="{FF2B5EF4-FFF2-40B4-BE49-F238E27FC236}">
                <a16:creationId xmlns:a16="http://schemas.microsoft.com/office/drawing/2014/main" id="{C9DFDAEE-AF31-D969-828F-73C0FDA646F4}"/>
              </a:ext>
            </a:extLst>
          </p:cNvPr>
          <p:cNvSpPr txBox="1">
            <a:spLocks/>
          </p:cNvSpPr>
          <p:nvPr/>
        </p:nvSpPr>
        <p:spPr>
          <a:xfrm>
            <a:off x="1569848" y="2907441"/>
            <a:ext cx="9052304" cy="104311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6000" b="1" i="0" u="none" strike="noStrike" kern="0" cap="none" spc="0" normalizeH="0" baseline="0" noProof="0" dirty="0">
                <a:ln>
                  <a:noFill/>
                </a:ln>
                <a:gradFill>
                  <a:gsLst>
                    <a:gs pos="75000">
                      <a:srgbClr val="C03BC4"/>
                    </a:gs>
                    <a:gs pos="0">
                      <a:srgbClr val="FF5C39"/>
                    </a:gs>
                  </a:gsLst>
                  <a:lin ang="0" scaled="1"/>
                </a:gradFill>
                <a:uLnTx/>
                <a:uFillTx/>
                <a:sym typeface="Lexend"/>
              </a:rPr>
              <a:t>What is Social Engineering?</a:t>
            </a:r>
          </a:p>
        </p:txBody>
      </p:sp>
    </p:spTree>
    <p:extLst>
      <p:ext uri="{BB962C8B-B14F-4D97-AF65-F5344CB8AC3E}">
        <p14:creationId xmlns:p14="http://schemas.microsoft.com/office/powerpoint/2010/main" val="6195691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3D18A-E32B-03E6-11A5-E880EEAF342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36EDE63-411D-EF41-EEAF-F2064D41EA91}"/>
              </a:ext>
            </a:extLst>
          </p:cNvPr>
          <p:cNvGrpSpPr/>
          <p:nvPr/>
        </p:nvGrpSpPr>
        <p:grpSpPr>
          <a:xfrm>
            <a:off x="852202" y="2035628"/>
            <a:ext cx="5115755" cy="3788229"/>
            <a:chOff x="1236662" y="1295400"/>
            <a:chExt cx="5115755" cy="3788229"/>
          </a:xfrm>
        </p:grpSpPr>
        <p:sp>
          <p:nvSpPr>
            <p:cNvPr id="12" name="Rectangle: Rounded Corners 11">
              <a:extLst>
                <a:ext uri="{FF2B5EF4-FFF2-40B4-BE49-F238E27FC236}">
                  <a16:creationId xmlns:a16="http://schemas.microsoft.com/office/drawing/2014/main" id="{116F469F-7F63-B7EF-7FCE-E22943CE6B40}"/>
                </a:ext>
                <a:ext uri="{C183D7F6-B498-43B3-948B-1728B52AA6E4}">
                  <adec:decorative xmlns:adec="http://schemas.microsoft.com/office/drawing/2017/decorative" val="1"/>
                </a:ext>
              </a:extLst>
            </p:cNvPr>
            <p:cNvSpPr/>
            <p:nvPr/>
          </p:nvSpPr>
          <p:spPr bwMode="auto">
            <a:xfrm>
              <a:off x="1236662" y="1675556"/>
              <a:ext cx="5115755" cy="3408073"/>
            </a:xfrm>
            <a:prstGeom prst="roundRect">
              <a:avLst>
                <a:gd name="adj" fmla="val 4505"/>
              </a:avLst>
            </a:prstGeom>
            <a:solidFill>
              <a:schemeClr val="bg1">
                <a:lumMod val="95000"/>
                <a:alpha val="50000"/>
              </a:schemeClr>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b="1" err="1">
                <a:noFill/>
                <a:latin typeface="Segoe UI Semibold" panose="020B0502040204020203" pitchFamily="34" charset="0"/>
              </a:endParaRPr>
            </a:p>
          </p:txBody>
        </p:sp>
        <p:sp>
          <p:nvSpPr>
            <p:cNvPr id="11" name="TextBox 10">
              <a:extLst>
                <a:ext uri="{FF2B5EF4-FFF2-40B4-BE49-F238E27FC236}">
                  <a16:creationId xmlns:a16="http://schemas.microsoft.com/office/drawing/2014/main" id="{E636D6D9-42ED-DE24-D6AC-4EB058C72152}"/>
                </a:ext>
              </a:extLst>
            </p:cNvPr>
            <p:cNvSpPr txBox="1"/>
            <p:nvPr/>
          </p:nvSpPr>
          <p:spPr>
            <a:xfrm>
              <a:off x="1347031" y="2366178"/>
              <a:ext cx="4504422" cy="2349361"/>
            </a:xfrm>
            <a:prstGeom prst="rect">
              <a:avLst/>
            </a:prstGeom>
            <a:noFill/>
          </p:spPr>
          <p:txBody>
            <a:bodyPr wrap="square" lIns="91440" tIns="45720" rIns="91440" bIns="45720" rtlCol="0" anchor="t">
              <a:spAutoFit/>
            </a:bodyPr>
            <a:lstStyle/>
            <a:p>
              <a:pPr algn="ctr">
                <a:spcAft>
                  <a:spcPts val="1400"/>
                </a:spcAft>
              </a:pPr>
              <a:r>
                <a:rPr lang="en-US" sz="2000" dirty="0">
                  <a:latin typeface="Segoe UI Semibold (Headings)"/>
                  <a:cs typeface="Segoe UI"/>
                </a:rPr>
                <a:t>Trusting authority too much</a:t>
              </a:r>
            </a:p>
            <a:p>
              <a:pPr algn="ctr">
                <a:spcAft>
                  <a:spcPts val="1400"/>
                </a:spcAft>
              </a:pPr>
              <a:r>
                <a:rPr lang="en-US" sz="2000" dirty="0">
                  <a:latin typeface="Segoe UI Semibold (Headings)"/>
                  <a:cs typeface="Segoe UI"/>
                </a:rPr>
                <a:t>Rushed thinking</a:t>
              </a:r>
            </a:p>
            <a:p>
              <a:pPr algn="ctr">
                <a:spcAft>
                  <a:spcPts val="1400"/>
                </a:spcAft>
              </a:pPr>
              <a:r>
                <a:rPr lang="en-US" sz="2000" dirty="0">
                  <a:latin typeface="Segoe UI Semibold (Headings)"/>
                  <a:cs typeface="Segoe UI"/>
                </a:rPr>
                <a:t>Feeling obligated</a:t>
              </a:r>
            </a:p>
            <a:p>
              <a:pPr algn="ctr">
                <a:spcAft>
                  <a:spcPts val="1400"/>
                </a:spcAft>
              </a:pPr>
              <a:r>
                <a:rPr lang="en-US" sz="2000" dirty="0">
                  <a:latin typeface="Segoe UI Semibold (Headings)"/>
                  <a:cs typeface="Segoe UI"/>
                </a:rPr>
                <a:t>Rare means valuable</a:t>
              </a:r>
            </a:p>
            <a:p>
              <a:pPr algn="ctr">
                <a:spcAft>
                  <a:spcPts val="1400"/>
                </a:spcAft>
              </a:pPr>
              <a:r>
                <a:rPr lang="en-US" sz="2000" dirty="0">
                  <a:latin typeface="Segoe UI Semibold (Headings)"/>
                  <a:cs typeface="Segoe UI"/>
                </a:rPr>
                <a:t>Following the crowd</a:t>
              </a:r>
            </a:p>
          </p:txBody>
        </p:sp>
        <p:sp>
          <p:nvSpPr>
            <p:cNvPr id="13" name="Flowchart: Terminator 36">
              <a:extLst>
                <a:ext uri="{FF2B5EF4-FFF2-40B4-BE49-F238E27FC236}">
                  <a16:creationId xmlns:a16="http://schemas.microsoft.com/office/drawing/2014/main" id="{09F272D3-F378-E3BE-C5DB-34B1757BDCA9}"/>
                </a:ext>
              </a:extLst>
            </p:cNvPr>
            <p:cNvSpPr/>
            <p:nvPr/>
          </p:nvSpPr>
          <p:spPr>
            <a:xfrm>
              <a:off x="2406277" y="1295400"/>
              <a:ext cx="2385930" cy="645288"/>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dirty="0">
                  <a:ln w="3175">
                    <a:noFill/>
                  </a:ln>
                  <a:gradFill>
                    <a:gsLst>
                      <a:gs pos="28000">
                        <a:srgbClr val="FFFFFF"/>
                      </a:gs>
                      <a:gs pos="53147">
                        <a:srgbClr val="FFFFFF"/>
                      </a:gs>
                    </a:gsLst>
                    <a:path path="circle">
                      <a:fillToRect l="100000" b="100000"/>
                    </a:path>
                  </a:gradFill>
                  <a:latin typeface="Lexend"/>
                  <a:cs typeface="Segoe UI" pitchFamily="34" charset="0"/>
                </a:rPr>
                <a:t>Decision-Making Biases</a:t>
              </a:r>
            </a:p>
          </p:txBody>
        </p:sp>
      </p:grpSp>
      <p:grpSp>
        <p:nvGrpSpPr>
          <p:cNvPr id="3" name="Group 2">
            <a:extLst>
              <a:ext uri="{FF2B5EF4-FFF2-40B4-BE49-F238E27FC236}">
                <a16:creationId xmlns:a16="http://schemas.microsoft.com/office/drawing/2014/main" id="{C8040D20-323C-434A-131D-D1BEAC9459A3}"/>
              </a:ext>
            </a:extLst>
          </p:cNvPr>
          <p:cNvGrpSpPr/>
          <p:nvPr/>
        </p:nvGrpSpPr>
        <p:grpSpPr>
          <a:xfrm>
            <a:off x="6370507" y="2035628"/>
            <a:ext cx="5115755" cy="3788229"/>
            <a:chOff x="5851453" y="1295400"/>
            <a:chExt cx="5115755" cy="3788229"/>
          </a:xfrm>
        </p:grpSpPr>
        <p:sp>
          <p:nvSpPr>
            <p:cNvPr id="15" name="Rectangle: Rounded Corners 14">
              <a:extLst>
                <a:ext uri="{FF2B5EF4-FFF2-40B4-BE49-F238E27FC236}">
                  <a16:creationId xmlns:a16="http://schemas.microsoft.com/office/drawing/2014/main" id="{D02E7528-0496-FAD2-09BD-6F0E0775376E}"/>
                </a:ext>
                <a:ext uri="{C183D7F6-B498-43B3-948B-1728B52AA6E4}">
                  <adec:decorative xmlns:adec="http://schemas.microsoft.com/office/drawing/2017/decorative" val="1"/>
                </a:ext>
              </a:extLst>
            </p:cNvPr>
            <p:cNvSpPr/>
            <p:nvPr/>
          </p:nvSpPr>
          <p:spPr bwMode="auto">
            <a:xfrm>
              <a:off x="5851453" y="1675556"/>
              <a:ext cx="5115755" cy="3408073"/>
            </a:xfrm>
            <a:prstGeom prst="roundRect">
              <a:avLst>
                <a:gd name="adj" fmla="val 4505"/>
              </a:avLst>
            </a:prstGeom>
            <a:solidFill>
              <a:schemeClr val="bg1">
                <a:lumMod val="95000"/>
                <a:alpha val="50000"/>
              </a:schemeClr>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b="1" dirty="0">
                <a:noFill/>
                <a:latin typeface="Segoe UI Semibold" panose="020B0502040204020203" pitchFamily="34" charset="0"/>
              </a:endParaRPr>
            </a:p>
          </p:txBody>
        </p:sp>
        <p:sp>
          <p:nvSpPr>
            <p:cNvPr id="14" name="TextBox 13">
              <a:extLst>
                <a:ext uri="{FF2B5EF4-FFF2-40B4-BE49-F238E27FC236}">
                  <a16:creationId xmlns:a16="http://schemas.microsoft.com/office/drawing/2014/main" id="{552399D0-05F3-6969-F131-DFD57E5039E4}"/>
                </a:ext>
              </a:extLst>
            </p:cNvPr>
            <p:cNvSpPr txBox="1"/>
            <p:nvPr/>
          </p:nvSpPr>
          <p:spPr>
            <a:xfrm>
              <a:off x="6352418" y="2366178"/>
              <a:ext cx="4504422" cy="2349361"/>
            </a:xfrm>
            <a:prstGeom prst="rect">
              <a:avLst/>
            </a:prstGeom>
            <a:noFill/>
          </p:spPr>
          <p:txBody>
            <a:bodyPr wrap="square" lIns="91440" tIns="45720" rIns="91440" bIns="45720" rtlCol="0" anchor="t">
              <a:spAutoFit/>
            </a:bodyPr>
            <a:lstStyle/>
            <a:p>
              <a:pPr algn="ctr">
                <a:spcAft>
                  <a:spcPts val="1400"/>
                </a:spcAft>
              </a:pPr>
              <a:r>
                <a:rPr lang="en-US" sz="2000" dirty="0">
                  <a:latin typeface="Segoe UI Semibold (Headings)"/>
                  <a:cs typeface="Segoe UI"/>
                </a:rPr>
                <a:t>Seeing what you believe</a:t>
              </a:r>
            </a:p>
            <a:p>
              <a:pPr algn="ctr">
                <a:spcAft>
                  <a:spcPts val="1400"/>
                </a:spcAft>
              </a:pPr>
              <a:r>
                <a:rPr lang="en-US" sz="2000" dirty="0">
                  <a:latin typeface="Segoe UI Semibold (Headings)"/>
                  <a:cs typeface="Segoe UI"/>
                </a:rPr>
                <a:t>Choosing what's known</a:t>
              </a:r>
            </a:p>
            <a:p>
              <a:pPr algn="ctr">
                <a:spcAft>
                  <a:spcPts val="1400"/>
                </a:spcAft>
              </a:pPr>
              <a:r>
                <a:rPr lang="en-US" sz="2000" dirty="0">
                  <a:latin typeface="Segoe UI Semibold (Headings)"/>
                  <a:cs typeface="Segoe UI"/>
                </a:rPr>
                <a:t>Too much self-trust</a:t>
              </a:r>
            </a:p>
            <a:p>
              <a:pPr algn="ctr">
                <a:spcAft>
                  <a:spcPts val="1400"/>
                </a:spcAft>
              </a:pPr>
              <a:r>
                <a:rPr lang="en-US" sz="2000" dirty="0">
                  <a:latin typeface="Segoe UI Semibold (Headings)"/>
                  <a:cs typeface="Segoe UI"/>
                </a:rPr>
                <a:t>Sticking to past choices</a:t>
              </a:r>
            </a:p>
            <a:p>
              <a:pPr algn="ctr">
                <a:spcAft>
                  <a:spcPts val="1400"/>
                </a:spcAft>
              </a:pPr>
              <a:r>
                <a:rPr lang="en-US" sz="2000" dirty="0">
                  <a:latin typeface="Segoe UI Semibold (Headings)"/>
                  <a:cs typeface="Segoe UI"/>
                </a:rPr>
                <a:t>Not noticing things</a:t>
              </a:r>
            </a:p>
          </p:txBody>
        </p:sp>
        <p:sp>
          <p:nvSpPr>
            <p:cNvPr id="16" name="Flowchart: Terminator 36">
              <a:extLst>
                <a:ext uri="{FF2B5EF4-FFF2-40B4-BE49-F238E27FC236}">
                  <a16:creationId xmlns:a16="http://schemas.microsoft.com/office/drawing/2014/main" id="{A9593550-0A63-BAB0-2815-6236DE3D808E}"/>
                </a:ext>
              </a:extLst>
            </p:cNvPr>
            <p:cNvSpPr/>
            <p:nvPr/>
          </p:nvSpPr>
          <p:spPr>
            <a:xfrm>
              <a:off x="7280398" y="1295400"/>
              <a:ext cx="2648462" cy="645288"/>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dirty="0">
                  <a:ln w="3175">
                    <a:noFill/>
                  </a:ln>
                  <a:gradFill>
                    <a:gsLst>
                      <a:gs pos="28000">
                        <a:srgbClr val="FFFFFF"/>
                      </a:gs>
                      <a:gs pos="53147">
                        <a:srgbClr val="FFFFFF"/>
                      </a:gs>
                    </a:gsLst>
                    <a:path path="circle">
                      <a:fillToRect l="100000" b="100000"/>
                    </a:path>
                  </a:gradFill>
                  <a:latin typeface="Lexend"/>
                  <a:cs typeface="Segoe UI" pitchFamily="34" charset="0"/>
                </a:rPr>
                <a:t>Thinking &amp; Perception Biases</a:t>
              </a:r>
            </a:p>
          </p:txBody>
        </p:sp>
      </p:grpSp>
      <p:sp>
        <p:nvSpPr>
          <p:cNvPr id="6" name="Google Shape;86;p18">
            <a:extLst>
              <a:ext uri="{FF2B5EF4-FFF2-40B4-BE49-F238E27FC236}">
                <a16:creationId xmlns:a16="http://schemas.microsoft.com/office/drawing/2014/main" id="{C728FA3B-C639-6E66-1053-3FFEE2F28483}"/>
              </a:ext>
            </a:extLst>
          </p:cNvPr>
          <p:cNvSpPr txBox="1">
            <a:spLocks/>
          </p:cNvSpPr>
          <p:nvPr/>
        </p:nvSpPr>
        <p:spPr>
          <a:xfrm>
            <a:off x="1094278" y="647854"/>
            <a:ext cx="10003443" cy="96228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4400" b="1" i="0" u="none" strike="noStrike" kern="0" cap="none" spc="0" normalizeH="0" baseline="0" noProof="0" dirty="0">
                <a:ln>
                  <a:noFill/>
                </a:ln>
                <a:gradFill>
                  <a:gsLst>
                    <a:gs pos="75000">
                      <a:srgbClr val="C03BC4"/>
                    </a:gs>
                    <a:gs pos="0">
                      <a:srgbClr val="FF5C39"/>
                    </a:gs>
                  </a:gsLst>
                  <a:lin ang="0" scaled="1"/>
                </a:gradFill>
                <a:uLnTx/>
                <a:uFillTx/>
                <a:sym typeface="Lexend"/>
              </a:rPr>
              <a:t>The Psychology behind Social </a:t>
            </a:r>
            <a:r>
              <a:rPr lang="en-US" sz="4400" kern="0" dirty="0">
                <a:gradFill>
                  <a:gsLst>
                    <a:gs pos="75000">
                      <a:srgbClr val="C03BC4"/>
                    </a:gs>
                    <a:gs pos="0">
                      <a:srgbClr val="FF5C39"/>
                    </a:gs>
                  </a:gsLst>
                  <a:lin ang="0" scaled="1"/>
                </a:gradFill>
              </a:rPr>
              <a:t>E</a:t>
            </a:r>
            <a:r>
              <a:rPr kumimoji="0" lang="en-US" sz="4400" b="1" i="0" u="none" strike="noStrike" kern="0" cap="none" spc="0" normalizeH="0" baseline="0" noProof="0" dirty="0" err="1">
                <a:ln>
                  <a:noFill/>
                </a:ln>
                <a:gradFill>
                  <a:gsLst>
                    <a:gs pos="75000">
                      <a:srgbClr val="C03BC4"/>
                    </a:gs>
                    <a:gs pos="0">
                      <a:srgbClr val="FF5C39"/>
                    </a:gs>
                  </a:gsLst>
                  <a:lin ang="0" scaled="1"/>
                </a:gradFill>
                <a:uLnTx/>
                <a:uFillTx/>
                <a:sym typeface="Lexend"/>
              </a:rPr>
              <a:t>ngineering</a:t>
            </a:r>
            <a:endParaRPr kumimoji="0" lang="en-US" sz="4400" b="1" i="0" u="none" strike="noStrike" kern="0" cap="none" spc="0" normalizeH="0" baseline="0" noProof="0" dirty="0">
              <a:ln>
                <a:noFill/>
              </a:ln>
              <a:gradFill>
                <a:gsLst>
                  <a:gs pos="75000">
                    <a:srgbClr val="C03BC4"/>
                  </a:gs>
                  <a:gs pos="0">
                    <a:srgbClr val="FF5C39"/>
                  </a:gs>
                </a:gsLst>
                <a:lin ang="0" scaled="1"/>
              </a:gradFill>
              <a:uLnTx/>
              <a:uFillTx/>
              <a:sym typeface="Lexend"/>
            </a:endParaRPr>
          </a:p>
        </p:txBody>
      </p:sp>
    </p:spTree>
    <p:extLst>
      <p:ext uri="{BB962C8B-B14F-4D97-AF65-F5344CB8AC3E}">
        <p14:creationId xmlns:p14="http://schemas.microsoft.com/office/powerpoint/2010/main" val="264467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100"/>
                                  </p:stCondLst>
                                  <p:childTnLst>
                                    <p:animMotion origin="layout" path="M -2.08333E-7 1.48148E-6 L -2.08333E-7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decel="100000" fill="hold" nodeType="withEffect">
                                  <p:stCondLst>
                                    <p:cond delay="0"/>
                                  </p:stCondLst>
                                  <p:childTnLst>
                                    <p:animMotion origin="layout" path="M -2.08333E-7 1.48148E-6 L -2.08333E-7 0.03542 " pathEditMode="relative" rAng="0" ptsTypes="AA">
                                      <p:cBhvr>
                                        <p:cTn id="16"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057499E-507B-14B3-DA5C-A1D3074316CF}"/>
              </a:ext>
            </a:extLst>
          </p:cNvPr>
          <p:cNvSpPr/>
          <p:nvPr/>
        </p:nvSpPr>
        <p:spPr>
          <a:xfrm>
            <a:off x="2174623" y="3744949"/>
            <a:ext cx="1566049" cy="34066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0" rIns="137160" bIns="18288" numCol="1" spcCol="0" rtlCol="0" fromWordArt="0" anchor="ctr" anchorCtr="0" forceAA="0" compatLnSpc="1">
            <a:prstTxWarp prst="textNoShape">
              <a:avLst/>
            </a:prstTxWarp>
            <a:noAutofit/>
          </a:bodyPr>
          <a:lstStyle/>
          <a:p>
            <a:pPr algn="ctr" fontAlgn="base">
              <a:spcBef>
                <a:spcPct val="0"/>
              </a:spcBef>
              <a:spcAft>
                <a:spcPct val="0"/>
              </a:spcAft>
            </a:pPr>
            <a:r>
              <a:rPr lang="en-US" sz="1200" b="1" dirty="0">
                <a:ln w="3175">
                  <a:noFill/>
                </a:ln>
                <a:gradFill>
                  <a:gsLst>
                    <a:gs pos="53147">
                      <a:srgbClr val="FFFFFF"/>
                    </a:gs>
                    <a:gs pos="28000">
                      <a:srgbClr val="FFFFFF"/>
                    </a:gs>
                  </a:gsLst>
                  <a:path path="circle">
                    <a:fillToRect l="100000" b="100000"/>
                  </a:path>
                </a:gradFill>
                <a:latin typeface="Lexend"/>
                <a:cs typeface="Segoe UI" pitchFamily="34" charset="0"/>
              </a:rPr>
              <a:t>Baiting</a:t>
            </a:r>
          </a:p>
        </p:txBody>
      </p:sp>
      <p:sp>
        <p:nvSpPr>
          <p:cNvPr id="27" name="Oval 26">
            <a:extLst>
              <a:ext uri="{FF2B5EF4-FFF2-40B4-BE49-F238E27FC236}">
                <a16:creationId xmlns:a16="http://schemas.microsoft.com/office/drawing/2014/main" id="{96C4DF89-D748-CF0D-68A7-5AE1A3C228EC}"/>
              </a:ext>
              <a:ext uri="{C183D7F6-B498-43B3-948B-1728B52AA6E4}">
                <adec:decorative xmlns:adec="http://schemas.microsoft.com/office/drawing/2017/decorative" val="1"/>
              </a:ext>
            </a:extLst>
          </p:cNvPr>
          <p:cNvSpPr/>
          <p:nvPr/>
        </p:nvSpPr>
        <p:spPr bwMode="auto">
          <a:xfrm>
            <a:off x="2219505" y="2192693"/>
            <a:ext cx="1389947" cy="135216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rgbClr val="FFFFFF"/>
              </a:solidFill>
              <a:latin typeface="+mj-lt"/>
            </a:endParaRPr>
          </a:p>
        </p:txBody>
      </p:sp>
      <p:sp>
        <p:nvSpPr>
          <p:cNvPr id="29" name="Rectangle: Rounded Corners 28">
            <a:extLst>
              <a:ext uri="{FF2B5EF4-FFF2-40B4-BE49-F238E27FC236}">
                <a16:creationId xmlns:a16="http://schemas.microsoft.com/office/drawing/2014/main" id="{03ACA9DF-CFDD-8E0E-49A5-652E5DED3A24}"/>
              </a:ext>
            </a:extLst>
          </p:cNvPr>
          <p:cNvSpPr/>
          <p:nvPr/>
        </p:nvSpPr>
        <p:spPr>
          <a:xfrm>
            <a:off x="4323774" y="3744949"/>
            <a:ext cx="1566049" cy="34066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0" rIns="137160" bIns="18288" numCol="1" spcCol="0" rtlCol="0" fromWordArt="0" anchor="ctr" anchorCtr="0" forceAA="0" compatLnSpc="1">
            <a:prstTxWarp prst="textNoShape">
              <a:avLst/>
            </a:prstTxWarp>
            <a:noAutofit/>
          </a:bodyPr>
          <a:lstStyle/>
          <a:p>
            <a:pPr algn="ctr" fontAlgn="base">
              <a:spcBef>
                <a:spcPct val="0"/>
              </a:spcBef>
              <a:spcAft>
                <a:spcPct val="0"/>
              </a:spcAft>
            </a:pPr>
            <a:r>
              <a:rPr lang="en-US" sz="1200" b="1" dirty="0">
                <a:ln w="3175">
                  <a:noFill/>
                </a:ln>
                <a:gradFill>
                  <a:gsLst>
                    <a:gs pos="53147">
                      <a:srgbClr val="FFFFFF"/>
                    </a:gs>
                    <a:gs pos="28000">
                      <a:srgbClr val="FFFFFF"/>
                    </a:gs>
                  </a:gsLst>
                  <a:path path="circle">
                    <a:fillToRect l="100000" b="100000"/>
                  </a:path>
                </a:gradFill>
                <a:latin typeface="Lexend"/>
                <a:cs typeface="Segoe UI" pitchFamily="34" charset="0"/>
              </a:rPr>
              <a:t>Cat Fishing</a:t>
            </a:r>
          </a:p>
        </p:txBody>
      </p:sp>
      <p:sp>
        <p:nvSpPr>
          <p:cNvPr id="34" name="Oval 33">
            <a:extLst>
              <a:ext uri="{FF2B5EF4-FFF2-40B4-BE49-F238E27FC236}">
                <a16:creationId xmlns:a16="http://schemas.microsoft.com/office/drawing/2014/main" id="{9C6C3741-B958-9A24-CB09-A27F85C039CB}"/>
              </a:ext>
              <a:ext uri="{C183D7F6-B498-43B3-948B-1728B52AA6E4}">
                <adec:decorative xmlns:adec="http://schemas.microsoft.com/office/drawing/2017/decorative" val="1"/>
              </a:ext>
            </a:extLst>
          </p:cNvPr>
          <p:cNvSpPr/>
          <p:nvPr/>
        </p:nvSpPr>
        <p:spPr bwMode="auto">
          <a:xfrm>
            <a:off x="4368656" y="2192693"/>
            <a:ext cx="1389947" cy="135216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rgbClr val="FFFFFF"/>
              </a:solidFill>
              <a:latin typeface="+mj-lt"/>
            </a:endParaRPr>
          </a:p>
        </p:txBody>
      </p:sp>
      <p:sp>
        <p:nvSpPr>
          <p:cNvPr id="36" name="Rectangle: Rounded Corners 35">
            <a:extLst>
              <a:ext uri="{FF2B5EF4-FFF2-40B4-BE49-F238E27FC236}">
                <a16:creationId xmlns:a16="http://schemas.microsoft.com/office/drawing/2014/main" id="{E4A3FA3D-EF64-7F4E-16A8-5D5EBE44DBD4}"/>
              </a:ext>
            </a:extLst>
          </p:cNvPr>
          <p:cNvSpPr/>
          <p:nvPr/>
        </p:nvSpPr>
        <p:spPr>
          <a:xfrm>
            <a:off x="6472925" y="3744949"/>
            <a:ext cx="1566049" cy="34066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0" rIns="137160" bIns="18288" numCol="1" spcCol="0" rtlCol="0" fromWordArt="0" anchor="ctr" anchorCtr="0" forceAA="0" compatLnSpc="1">
            <a:prstTxWarp prst="textNoShape">
              <a:avLst/>
            </a:prstTxWarp>
            <a:noAutofit/>
          </a:bodyPr>
          <a:lstStyle/>
          <a:p>
            <a:pPr algn="ctr" fontAlgn="base">
              <a:spcBef>
                <a:spcPct val="0"/>
              </a:spcBef>
              <a:spcAft>
                <a:spcPct val="0"/>
              </a:spcAft>
            </a:pPr>
            <a:r>
              <a:rPr lang="en-US" sz="1200" b="1" dirty="0">
                <a:ln w="3175">
                  <a:noFill/>
                </a:ln>
                <a:gradFill>
                  <a:gsLst>
                    <a:gs pos="53147">
                      <a:srgbClr val="FFFFFF"/>
                    </a:gs>
                    <a:gs pos="28000">
                      <a:srgbClr val="FFFFFF"/>
                    </a:gs>
                  </a:gsLst>
                  <a:path path="circle">
                    <a:fillToRect l="100000" b="100000"/>
                  </a:path>
                </a:gradFill>
                <a:latin typeface="Lexend"/>
                <a:cs typeface="Segoe UI" pitchFamily="34" charset="0"/>
              </a:rPr>
              <a:t>Pretexting</a:t>
            </a:r>
          </a:p>
        </p:txBody>
      </p:sp>
      <p:sp>
        <p:nvSpPr>
          <p:cNvPr id="38" name="Oval 37">
            <a:extLst>
              <a:ext uri="{FF2B5EF4-FFF2-40B4-BE49-F238E27FC236}">
                <a16:creationId xmlns:a16="http://schemas.microsoft.com/office/drawing/2014/main" id="{AC5C2B04-A411-DF5D-0FB4-4902243739BC}"/>
              </a:ext>
              <a:ext uri="{C183D7F6-B498-43B3-948B-1728B52AA6E4}">
                <adec:decorative xmlns:adec="http://schemas.microsoft.com/office/drawing/2017/decorative" val="1"/>
              </a:ext>
            </a:extLst>
          </p:cNvPr>
          <p:cNvSpPr/>
          <p:nvPr/>
        </p:nvSpPr>
        <p:spPr bwMode="auto">
          <a:xfrm>
            <a:off x="6517807" y="2192693"/>
            <a:ext cx="1389947" cy="135216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rgbClr val="FFFFFF"/>
              </a:solidFill>
              <a:latin typeface="+mj-lt"/>
            </a:endParaRPr>
          </a:p>
        </p:txBody>
      </p:sp>
      <p:sp>
        <p:nvSpPr>
          <p:cNvPr id="40" name="Rectangle: Rounded Corners 39">
            <a:extLst>
              <a:ext uri="{FF2B5EF4-FFF2-40B4-BE49-F238E27FC236}">
                <a16:creationId xmlns:a16="http://schemas.microsoft.com/office/drawing/2014/main" id="{139714D9-BADE-7F28-BB64-B52F449206F1}"/>
              </a:ext>
            </a:extLst>
          </p:cNvPr>
          <p:cNvSpPr/>
          <p:nvPr/>
        </p:nvSpPr>
        <p:spPr>
          <a:xfrm>
            <a:off x="8622076" y="3744949"/>
            <a:ext cx="1566049" cy="34066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0" rIns="137160" bIns="18288" numCol="1" spcCol="0" rtlCol="0" fromWordArt="0" anchor="ctr" anchorCtr="0" forceAA="0" compatLnSpc="1">
            <a:prstTxWarp prst="textNoShape">
              <a:avLst/>
            </a:prstTxWarp>
            <a:noAutofit/>
          </a:bodyPr>
          <a:lstStyle/>
          <a:p>
            <a:pPr algn="ctr" fontAlgn="base">
              <a:spcBef>
                <a:spcPct val="0"/>
              </a:spcBef>
              <a:spcAft>
                <a:spcPct val="0"/>
              </a:spcAft>
            </a:pPr>
            <a:r>
              <a:rPr lang="en-US" sz="1200" b="1" dirty="0">
                <a:ln w="3175">
                  <a:noFill/>
                </a:ln>
                <a:gradFill>
                  <a:gsLst>
                    <a:gs pos="53147">
                      <a:srgbClr val="FFFFFF"/>
                    </a:gs>
                    <a:gs pos="28000">
                      <a:srgbClr val="FFFFFF"/>
                    </a:gs>
                  </a:gsLst>
                  <a:path path="circle">
                    <a:fillToRect l="100000" b="100000"/>
                  </a:path>
                </a:gradFill>
                <a:latin typeface="Lexend"/>
                <a:cs typeface="Segoe UI" pitchFamily="34" charset="0"/>
              </a:rPr>
              <a:t>Phishing, Vishing</a:t>
            </a:r>
          </a:p>
        </p:txBody>
      </p:sp>
      <p:sp>
        <p:nvSpPr>
          <p:cNvPr id="42" name="Oval 41">
            <a:extLst>
              <a:ext uri="{FF2B5EF4-FFF2-40B4-BE49-F238E27FC236}">
                <a16:creationId xmlns:a16="http://schemas.microsoft.com/office/drawing/2014/main" id="{85D246EB-535D-0707-BA84-C81409C81069}"/>
              </a:ext>
              <a:ext uri="{C183D7F6-B498-43B3-948B-1728B52AA6E4}">
                <adec:decorative xmlns:adec="http://schemas.microsoft.com/office/drawing/2017/decorative" val="1"/>
              </a:ext>
            </a:extLst>
          </p:cNvPr>
          <p:cNvSpPr/>
          <p:nvPr/>
        </p:nvSpPr>
        <p:spPr bwMode="auto">
          <a:xfrm>
            <a:off x="8666958" y="2192693"/>
            <a:ext cx="1389947" cy="135216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rgbClr val="FFFFFF"/>
              </a:solidFill>
              <a:latin typeface="+mj-lt"/>
            </a:endParaRPr>
          </a:p>
        </p:txBody>
      </p:sp>
      <p:sp>
        <p:nvSpPr>
          <p:cNvPr id="44" name="Rectangle: Rounded Corners 43">
            <a:extLst>
              <a:ext uri="{FF2B5EF4-FFF2-40B4-BE49-F238E27FC236}">
                <a16:creationId xmlns:a16="http://schemas.microsoft.com/office/drawing/2014/main" id="{4AEEEF71-B7AF-9B44-85CB-82466246C74A}"/>
              </a:ext>
            </a:extLst>
          </p:cNvPr>
          <p:cNvSpPr/>
          <p:nvPr/>
        </p:nvSpPr>
        <p:spPr>
          <a:xfrm>
            <a:off x="2174623" y="6015398"/>
            <a:ext cx="1566049" cy="34066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0" rIns="137160" bIns="18288" numCol="1" spcCol="0" rtlCol="0" fromWordArt="0" anchor="ctr" anchorCtr="0" forceAA="0" compatLnSpc="1">
            <a:prstTxWarp prst="textNoShape">
              <a:avLst/>
            </a:prstTxWarp>
            <a:noAutofit/>
          </a:bodyPr>
          <a:lstStyle/>
          <a:p>
            <a:pPr algn="ctr" fontAlgn="base">
              <a:spcBef>
                <a:spcPct val="0"/>
              </a:spcBef>
              <a:spcAft>
                <a:spcPct val="0"/>
              </a:spcAft>
            </a:pPr>
            <a:r>
              <a:rPr lang="en-US" sz="1200" b="1" dirty="0">
                <a:ln w="3175">
                  <a:noFill/>
                </a:ln>
                <a:gradFill>
                  <a:gsLst>
                    <a:gs pos="53147">
                      <a:srgbClr val="FFFFFF"/>
                    </a:gs>
                    <a:gs pos="28000">
                      <a:srgbClr val="FFFFFF"/>
                    </a:gs>
                  </a:gsLst>
                  <a:path path="circle">
                    <a:fillToRect l="100000" b="100000"/>
                  </a:path>
                </a:gradFill>
                <a:latin typeface="Lexend"/>
                <a:cs typeface="Segoe UI" pitchFamily="34" charset="0"/>
              </a:rPr>
              <a:t>Scareware</a:t>
            </a:r>
          </a:p>
        </p:txBody>
      </p:sp>
      <p:sp>
        <p:nvSpPr>
          <p:cNvPr id="46" name="Oval 45">
            <a:extLst>
              <a:ext uri="{FF2B5EF4-FFF2-40B4-BE49-F238E27FC236}">
                <a16:creationId xmlns:a16="http://schemas.microsoft.com/office/drawing/2014/main" id="{CE43022D-4A5B-F51C-8BF5-C51A140DE694}"/>
              </a:ext>
              <a:ext uri="{C183D7F6-B498-43B3-948B-1728B52AA6E4}">
                <adec:decorative xmlns:adec="http://schemas.microsoft.com/office/drawing/2017/decorative" val="1"/>
              </a:ext>
            </a:extLst>
          </p:cNvPr>
          <p:cNvSpPr/>
          <p:nvPr/>
        </p:nvSpPr>
        <p:spPr bwMode="auto">
          <a:xfrm>
            <a:off x="2219505" y="4463142"/>
            <a:ext cx="1389947" cy="135216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rgbClr val="FFFFFF"/>
              </a:solidFill>
              <a:latin typeface="+mj-lt"/>
            </a:endParaRPr>
          </a:p>
        </p:txBody>
      </p:sp>
      <p:sp>
        <p:nvSpPr>
          <p:cNvPr id="48" name="Rectangle: Rounded Corners 47">
            <a:extLst>
              <a:ext uri="{FF2B5EF4-FFF2-40B4-BE49-F238E27FC236}">
                <a16:creationId xmlns:a16="http://schemas.microsoft.com/office/drawing/2014/main" id="{935ADB07-B7C7-9CCE-F78B-1810BAF8863F}"/>
              </a:ext>
            </a:extLst>
          </p:cNvPr>
          <p:cNvSpPr/>
          <p:nvPr/>
        </p:nvSpPr>
        <p:spPr>
          <a:xfrm>
            <a:off x="4323774" y="6015398"/>
            <a:ext cx="1566049" cy="34066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0" rIns="137160" bIns="18288" numCol="1" spcCol="0" rtlCol="0" fromWordArt="0" anchor="ctr" anchorCtr="0" forceAA="0" compatLnSpc="1">
            <a:prstTxWarp prst="textNoShape">
              <a:avLst/>
            </a:prstTxWarp>
            <a:noAutofit/>
          </a:bodyPr>
          <a:lstStyle/>
          <a:p>
            <a:pPr algn="ctr" fontAlgn="base">
              <a:spcBef>
                <a:spcPct val="0"/>
              </a:spcBef>
              <a:spcAft>
                <a:spcPct val="0"/>
              </a:spcAft>
            </a:pPr>
            <a:r>
              <a:rPr lang="en-US" sz="1100" b="1" dirty="0">
                <a:ln w="3175">
                  <a:noFill/>
                </a:ln>
                <a:gradFill>
                  <a:gsLst>
                    <a:gs pos="53147">
                      <a:srgbClr val="FFFFFF"/>
                    </a:gs>
                    <a:gs pos="28000">
                      <a:srgbClr val="FFFFFF"/>
                    </a:gs>
                  </a:gsLst>
                  <a:path path="circle">
                    <a:fillToRect l="100000" b="100000"/>
                  </a:path>
                </a:gradFill>
                <a:latin typeface="Lexend"/>
                <a:cs typeface="Segoe UI" pitchFamily="34" charset="0"/>
              </a:rPr>
              <a:t>Tailgating, Piggybacking</a:t>
            </a:r>
          </a:p>
        </p:txBody>
      </p:sp>
      <p:sp>
        <p:nvSpPr>
          <p:cNvPr id="50" name="Oval 49">
            <a:extLst>
              <a:ext uri="{FF2B5EF4-FFF2-40B4-BE49-F238E27FC236}">
                <a16:creationId xmlns:a16="http://schemas.microsoft.com/office/drawing/2014/main" id="{D508B107-1D70-2EC0-5F18-EBBFDA37F05E}"/>
              </a:ext>
              <a:ext uri="{C183D7F6-B498-43B3-948B-1728B52AA6E4}">
                <adec:decorative xmlns:adec="http://schemas.microsoft.com/office/drawing/2017/decorative" val="1"/>
              </a:ext>
            </a:extLst>
          </p:cNvPr>
          <p:cNvSpPr/>
          <p:nvPr/>
        </p:nvSpPr>
        <p:spPr bwMode="auto">
          <a:xfrm>
            <a:off x="4368656" y="4463142"/>
            <a:ext cx="1389947" cy="135216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rgbClr val="FFFFFF"/>
              </a:solidFill>
              <a:latin typeface="+mj-lt"/>
            </a:endParaRPr>
          </a:p>
        </p:txBody>
      </p:sp>
      <p:sp>
        <p:nvSpPr>
          <p:cNvPr id="52" name="Rectangle: Rounded Corners 51">
            <a:extLst>
              <a:ext uri="{FF2B5EF4-FFF2-40B4-BE49-F238E27FC236}">
                <a16:creationId xmlns:a16="http://schemas.microsoft.com/office/drawing/2014/main" id="{EFA75FAE-CCD6-790C-3C0A-BA22E8F91C11}"/>
              </a:ext>
            </a:extLst>
          </p:cNvPr>
          <p:cNvSpPr/>
          <p:nvPr/>
        </p:nvSpPr>
        <p:spPr>
          <a:xfrm>
            <a:off x="6472925" y="6015398"/>
            <a:ext cx="1566049" cy="34066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0" rIns="137160" bIns="18288" numCol="1" spcCol="0" rtlCol="0" fromWordArt="0" anchor="ctr" anchorCtr="0" forceAA="0" compatLnSpc="1">
            <a:prstTxWarp prst="textNoShape">
              <a:avLst/>
            </a:prstTxWarp>
            <a:noAutofit/>
          </a:bodyPr>
          <a:lstStyle/>
          <a:p>
            <a:pPr algn="ctr" fontAlgn="base">
              <a:spcBef>
                <a:spcPct val="0"/>
              </a:spcBef>
              <a:spcAft>
                <a:spcPct val="0"/>
              </a:spcAft>
            </a:pPr>
            <a:r>
              <a:rPr lang="en-US" sz="1200" b="1" dirty="0">
                <a:ln w="3175">
                  <a:noFill/>
                </a:ln>
                <a:gradFill>
                  <a:gsLst>
                    <a:gs pos="53147">
                      <a:srgbClr val="FFFFFF"/>
                    </a:gs>
                    <a:gs pos="28000">
                      <a:srgbClr val="FFFFFF"/>
                    </a:gs>
                  </a:gsLst>
                  <a:path path="circle">
                    <a:fillToRect l="100000" b="100000"/>
                  </a:path>
                </a:gradFill>
                <a:latin typeface="Lexend"/>
                <a:cs typeface="Segoe UI" pitchFamily="34" charset="0"/>
              </a:rPr>
              <a:t>Water Holing</a:t>
            </a:r>
          </a:p>
        </p:txBody>
      </p:sp>
      <p:sp>
        <p:nvSpPr>
          <p:cNvPr id="54" name="Oval 53">
            <a:extLst>
              <a:ext uri="{FF2B5EF4-FFF2-40B4-BE49-F238E27FC236}">
                <a16:creationId xmlns:a16="http://schemas.microsoft.com/office/drawing/2014/main" id="{CA998DFB-C3FF-E32E-3F07-490DF237C53D}"/>
              </a:ext>
              <a:ext uri="{C183D7F6-B498-43B3-948B-1728B52AA6E4}">
                <adec:decorative xmlns:adec="http://schemas.microsoft.com/office/drawing/2017/decorative" val="1"/>
              </a:ext>
            </a:extLst>
          </p:cNvPr>
          <p:cNvSpPr/>
          <p:nvPr/>
        </p:nvSpPr>
        <p:spPr bwMode="auto">
          <a:xfrm>
            <a:off x="6517807" y="4463142"/>
            <a:ext cx="1389947" cy="135216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rgbClr val="FFFFFF"/>
              </a:solidFill>
              <a:latin typeface="+mj-lt"/>
            </a:endParaRPr>
          </a:p>
        </p:txBody>
      </p:sp>
      <p:sp>
        <p:nvSpPr>
          <p:cNvPr id="56" name="Rectangle: Rounded Corners 55">
            <a:extLst>
              <a:ext uri="{FF2B5EF4-FFF2-40B4-BE49-F238E27FC236}">
                <a16:creationId xmlns:a16="http://schemas.microsoft.com/office/drawing/2014/main" id="{63B2E539-D2EE-CFC9-659C-9996B28E5399}"/>
              </a:ext>
            </a:extLst>
          </p:cNvPr>
          <p:cNvSpPr/>
          <p:nvPr/>
        </p:nvSpPr>
        <p:spPr>
          <a:xfrm>
            <a:off x="8622076" y="6015398"/>
            <a:ext cx="1566049" cy="34066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0" rIns="137160" bIns="18288" numCol="1" spcCol="0" rtlCol="0" fromWordArt="0" anchor="ctr" anchorCtr="0" forceAA="0" compatLnSpc="1">
            <a:prstTxWarp prst="textNoShape">
              <a:avLst/>
            </a:prstTxWarp>
            <a:noAutofit/>
          </a:bodyPr>
          <a:lstStyle/>
          <a:p>
            <a:pPr algn="ctr" fontAlgn="base">
              <a:spcBef>
                <a:spcPct val="0"/>
              </a:spcBef>
              <a:spcAft>
                <a:spcPct val="0"/>
              </a:spcAft>
            </a:pPr>
            <a:r>
              <a:rPr lang="en-US" sz="1200" b="1" dirty="0">
                <a:ln w="3175">
                  <a:noFill/>
                </a:ln>
                <a:gradFill>
                  <a:gsLst>
                    <a:gs pos="53147">
                      <a:srgbClr val="FFFFFF"/>
                    </a:gs>
                    <a:gs pos="28000">
                      <a:srgbClr val="FFFFFF"/>
                    </a:gs>
                  </a:gsLst>
                  <a:path path="circle">
                    <a:fillToRect l="100000" b="100000"/>
                  </a:path>
                </a:gradFill>
                <a:latin typeface="Lexend"/>
                <a:cs typeface="Segoe UI" pitchFamily="34" charset="0"/>
              </a:rPr>
              <a:t>Quid Pro Quo</a:t>
            </a:r>
          </a:p>
        </p:txBody>
      </p:sp>
      <p:sp>
        <p:nvSpPr>
          <p:cNvPr id="58" name="Oval 57">
            <a:extLst>
              <a:ext uri="{FF2B5EF4-FFF2-40B4-BE49-F238E27FC236}">
                <a16:creationId xmlns:a16="http://schemas.microsoft.com/office/drawing/2014/main" id="{6D090E63-DD84-71C5-B232-0FD1FB3FCBD4}"/>
              </a:ext>
              <a:ext uri="{C183D7F6-B498-43B3-948B-1728B52AA6E4}">
                <adec:decorative xmlns:adec="http://schemas.microsoft.com/office/drawing/2017/decorative" val="1"/>
              </a:ext>
            </a:extLst>
          </p:cNvPr>
          <p:cNvSpPr/>
          <p:nvPr/>
        </p:nvSpPr>
        <p:spPr bwMode="auto">
          <a:xfrm>
            <a:off x="8666958" y="4463142"/>
            <a:ext cx="1389947" cy="135216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rgbClr val="FFFFFF"/>
              </a:solidFill>
              <a:latin typeface="+mj-lt"/>
            </a:endParaRPr>
          </a:p>
        </p:txBody>
      </p:sp>
      <p:sp>
        <p:nvSpPr>
          <p:cNvPr id="3" name="Google Shape;86;p18">
            <a:extLst>
              <a:ext uri="{FF2B5EF4-FFF2-40B4-BE49-F238E27FC236}">
                <a16:creationId xmlns:a16="http://schemas.microsoft.com/office/drawing/2014/main" id="{810C389D-9D27-2451-E2C7-F501C60D83FB}"/>
              </a:ext>
            </a:extLst>
          </p:cNvPr>
          <p:cNvSpPr txBox="1">
            <a:spLocks/>
          </p:cNvSpPr>
          <p:nvPr/>
        </p:nvSpPr>
        <p:spPr>
          <a:xfrm>
            <a:off x="1872871" y="649224"/>
            <a:ext cx="8446257" cy="96228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4400" b="1" i="0" u="none" strike="noStrike" kern="0" cap="none" spc="0" normalizeH="0" baseline="0" noProof="0" dirty="0">
                <a:ln>
                  <a:noFill/>
                </a:ln>
                <a:gradFill>
                  <a:gsLst>
                    <a:gs pos="75000">
                      <a:srgbClr val="C03BC4"/>
                    </a:gs>
                    <a:gs pos="0">
                      <a:srgbClr val="FF5C39"/>
                    </a:gs>
                  </a:gsLst>
                  <a:lin ang="0" scaled="1"/>
                </a:gradFill>
                <a:uLnTx/>
                <a:uFillTx/>
                <a:sym typeface="Lexend"/>
              </a:rPr>
              <a:t>Types of Social Engineering Attacks</a:t>
            </a:r>
          </a:p>
        </p:txBody>
      </p:sp>
      <p:pic>
        <p:nvPicPr>
          <p:cNvPr id="9" name="Picture 8">
            <a:extLst>
              <a:ext uri="{FF2B5EF4-FFF2-40B4-BE49-F238E27FC236}">
                <a16:creationId xmlns:a16="http://schemas.microsoft.com/office/drawing/2014/main" id="{BF9F704D-D766-AF2B-D1C0-686343BE96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2557" y="2486856"/>
            <a:ext cx="763841" cy="763841"/>
          </a:xfrm>
          <a:prstGeom prst="rect">
            <a:avLst/>
          </a:prstGeom>
        </p:spPr>
      </p:pic>
      <p:pic>
        <p:nvPicPr>
          <p:cNvPr id="12" name="Picture 11">
            <a:extLst>
              <a:ext uri="{FF2B5EF4-FFF2-40B4-BE49-F238E27FC236}">
                <a16:creationId xmlns:a16="http://schemas.microsoft.com/office/drawing/2014/main" id="{66CE4D11-3BF4-4A7E-84E2-ACF9974454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1922" y="2387069"/>
            <a:ext cx="963413" cy="963413"/>
          </a:xfrm>
          <a:prstGeom prst="rect">
            <a:avLst/>
          </a:prstGeom>
        </p:spPr>
      </p:pic>
      <p:pic>
        <p:nvPicPr>
          <p:cNvPr id="14" name="Picture 13">
            <a:extLst>
              <a:ext uri="{FF2B5EF4-FFF2-40B4-BE49-F238E27FC236}">
                <a16:creationId xmlns:a16="http://schemas.microsoft.com/office/drawing/2014/main" id="{54478F88-9073-6991-20FB-8F48C775D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421" y="4747019"/>
            <a:ext cx="784413" cy="784413"/>
          </a:xfrm>
          <a:prstGeom prst="rect">
            <a:avLst/>
          </a:prstGeom>
        </p:spPr>
      </p:pic>
      <p:pic>
        <p:nvPicPr>
          <p:cNvPr id="16" name="Picture 15">
            <a:extLst>
              <a:ext uri="{FF2B5EF4-FFF2-40B4-BE49-F238E27FC236}">
                <a16:creationId xmlns:a16="http://schemas.microsoft.com/office/drawing/2014/main" id="{C51A1E3A-62E1-3C1C-5EBE-ADE87F425A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0010" y="2486854"/>
            <a:ext cx="763841" cy="763841"/>
          </a:xfrm>
          <a:prstGeom prst="rect">
            <a:avLst/>
          </a:prstGeom>
        </p:spPr>
      </p:pic>
      <p:pic>
        <p:nvPicPr>
          <p:cNvPr id="18" name="Picture 17">
            <a:extLst>
              <a:ext uri="{FF2B5EF4-FFF2-40B4-BE49-F238E27FC236}">
                <a16:creationId xmlns:a16="http://schemas.microsoft.com/office/drawing/2014/main" id="{C700DFEF-0953-9123-A1EC-74321C1D5A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7691" y="2420516"/>
            <a:ext cx="896516" cy="896516"/>
          </a:xfrm>
          <a:prstGeom prst="rect">
            <a:avLst/>
          </a:prstGeom>
        </p:spPr>
      </p:pic>
      <p:pic>
        <p:nvPicPr>
          <p:cNvPr id="20" name="Picture 19">
            <a:extLst>
              <a:ext uri="{FF2B5EF4-FFF2-40B4-BE49-F238E27FC236}">
                <a16:creationId xmlns:a16="http://schemas.microsoft.com/office/drawing/2014/main" id="{F2DD1210-099D-2995-2FFB-A90A1024DA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5629" y="4685073"/>
            <a:ext cx="908304" cy="908304"/>
          </a:xfrm>
          <a:prstGeom prst="rect">
            <a:avLst/>
          </a:prstGeom>
        </p:spPr>
      </p:pic>
      <p:pic>
        <p:nvPicPr>
          <p:cNvPr id="22" name="Picture 21">
            <a:extLst>
              <a:ext uri="{FF2B5EF4-FFF2-40B4-BE49-F238E27FC236}">
                <a16:creationId xmlns:a16="http://schemas.microsoft.com/office/drawing/2014/main" id="{489F43AF-22D8-3920-1FD5-616694B061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7785" y="4658083"/>
            <a:ext cx="873349" cy="873349"/>
          </a:xfrm>
          <a:prstGeom prst="rect">
            <a:avLst/>
          </a:prstGeom>
        </p:spPr>
      </p:pic>
      <p:pic>
        <p:nvPicPr>
          <p:cNvPr id="24" name="Picture 23">
            <a:extLst>
              <a:ext uri="{FF2B5EF4-FFF2-40B4-BE49-F238E27FC236}">
                <a16:creationId xmlns:a16="http://schemas.microsoft.com/office/drawing/2014/main" id="{99517507-DD71-6D71-B769-0890765F28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8687" y="4747019"/>
            <a:ext cx="806486" cy="806486"/>
          </a:xfrm>
          <a:prstGeom prst="rect">
            <a:avLst/>
          </a:prstGeom>
        </p:spPr>
      </p:pic>
    </p:spTree>
    <p:extLst>
      <p:ext uri="{BB962C8B-B14F-4D97-AF65-F5344CB8AC3E}">
        <p14:creationId xmlns:p14="http://schemas.microsoft.com/office/powerpoint/2010/main" val="34668061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CECF6-0378-D06B-5BAB-AAE2F81C606C}"/>
            </a:ext>
          </a:extLst>
        </p:cNvPr>
        <p:cNvGrpSpPr/>
        <p:nvPr/>
      </p:nvGrpSpPr>
      <p:grpSpPr>
        <a:xfrm>
          <a:off x="0" y="0"/>
          <a:ext cx="0" cy="0"/>
          <a:chOff x="0" y="0"/>
          <a:chExt cx="0" cy="0"/>
        </a:xfrm>
      </p:grpSpPr>
      <p:sp>
        <p:nvSpPr>
          <p:cNvPr id="25" name="Google Shape;86;p18">
            <a:extLst>
              <a:ext uri="{FF2B5EF4-FFF2-40B4-BE49-F238E27FC236}">
                <a16:creationId xmlns:a16="http://schemas.microsoft.com/office/drawing/2014/main" id="{8BDDBDE3-A5BC-CC50-BD17-0457B8A0727E}"/>
              </a:ext>
            </a:extLst>
          </p:cNvPr>
          <p:cNvSpPr txBox="1">
            <a:spLocks/>
          </p:cNvSpPr>
          <p:nvPr/>
        </p:nvSpPr>
        <p:spPr>
          <a:xfrm>
            <a:off x="556833" y="660532"/>
            <a:ext cx="9099929" cy="96228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algn="l" defTabSz="914400" rtl="0" eaLnBrk="1" fontAlgn="auto" latinLnBrk="0" hangingPunct="1">
              <a:lnSpc>
                <a:spcPct val="100000"/>
              </a:lnSpc>
              <a:spcBef>
                <a:spcPts val="0"/>
              </a:spcBef>
              <a:spcAft>
                <a:spcPts val="0"/>
              </a:spcAft>
              <a:buClr>
                <a:srgbClr val="FFFFFF"/>
              </a:buClr>
              <a:buSzPts val="4400"/>
              <a:buFont typeface="Lexend"/>
              <a:buNone/>
              <a:tabLst/>
              <a:defRPr/>
            </a:pPr>
            <a:r>
              <a:rPr kumimoji="0" lang="en-US" sz="4400" b="1" i="0" u="none" strike="noStrike" kern="0" cap="none" spc="0" normalizeH="0" baseline="0" noProof="0" dirty="0">
                <a:ln>
                  <a:noFill/>
                </a:ln>
                <a:gradFill>
                  <a:gsLst>
                    <a:gs pos="75000">
                      <a:srgbClr val="C03BC4"/>
                    </a:gs>
                    <a:gs pos="0">
                      <a:srgbClr val="FF5C39"/>
                    </a:gs>
                  </a:gsLst>
                  <a:lin ang="0" scaled="1"/>
                </a:gradFill>
                <a:uLnTx/>
                <a:uFillTx/>
                <a:sym typeface="Lexend"/>
              </a:rPr>
              <a:t>Social Engineering &amp; Physical Security</a:t>
            </a:r>
          </a:p>
        </p:txBody>
      </p:sp>
      <p:sp>
        <p:nvSpPr>
          <p:cNvPr id="2" name="TextBox 1">
            <a:extLst>
              <a:ext uri="{FF2B5EF4-FFF2-40B4-BE49-F238E27FC236}">
                <a16:creationId xmlns:a16="http://schemas.microsoft.com/office/drawing/2014/main" id="{71D2917D-FBDD-3200-7C40-356BD74A4E76}"/>
              </a:ext>
            </a:extLst>
          </p:cNvPr>
          <p:cNvSpPr txBox="1"/>
          <p:nvPr/>
        </p:nvSpPr>
        <p:spPr>
          <a:xfrm>
            <a:off x="734249" y="2275521"/>
            <a:ext cx="4773922" cy="642257"/>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700">
                <a:solidFill>
                  <a:srgbClr val="FFFFFF"/>
                </a:solidFill>
                <a:latin typeface="+mj-lt"/>
              </a:defRPr>
            </a:lvl1pPr>
          </a:lstStyle>
          <a:p>
            <a:pPr algn="ctr"/>
            <a:r>
              <a:rPr lang="en-US" sz="2400" b="1" dirty="0">
                <a:latin typeface="Lexend"/>
              </a:rPr>
              <a:t>Impersonation Techniques </a:t>
            </a:r>
          </a:p>
        </p:txBody>
      </p:sp>
      <p:sp>
        <p:nvSpPr>
          <p:cNvPr id="4" name="TextBox 3">
            <a:extLst>
              <a:ext uri="{FF2B5EF4-FFF2-40B4-BE49-F238E27FC236}">
                <a16:creationId xmlns:a16="http://schemas.microsoft.com/office/drawing/2014/main" id="{3B02DF50-4BB3-6A24-000F-D8E4F96D4DC5}"/>
              </a:ext>
            </a:extLst>
          </p:cNvPr>
          <p:cNvSpPr txBox="1"/>
          <p:nvPr/>
        </p:nvSpPr>
        <p:spPr>
          <a:xfrm>
            <a:off x="734249" y="3249354"/>
            <a:ext cx="4773922" cy="642257"/>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700">
                <a:solidFill>
                  <a:srgbClr val="FFFFFF"/>
                </a:solidFill>
                <a:latin typeface="+mj-lt"/>
              </a:defRPr>
            </a:lvl1pPr>
          </a:lstStyle>
          <a:p>
            <a:pPr algn="ctr"/>
            <a:r>
              <a:rPr lang="en-US" sz="2400" b="1" dirty="0">
                <a:latin typeface="Lexend"/>
              </a:rPr>
              <a:t>Dumpster Diving</a:t>
            </a:r>
          </a:p>
        </p:txBody>
      </p:sp>
      <p:sp>
        <p:nvSpPr>
          <p:cNvPr id="5" name="TextBox 4">
            <a:extLst>
              <a:ext uri="{FF2B5EF4-FFF2-40B4-BE49-F238E27FC236}">
                <a16:creationId xmlns:a16="http://schemas.microsoft.com/office/drawing/2014/main" id="{EBFA9D6A-B649-339C-EB9E-D49BFF1E539A}"/>
              </a:ext>
            </a:extLst>
          </p:cNvPr>
          <p:cNvSpPr txBox="1"/>
          <p:nvPr/>
        </p:nvSpPr>
        <p:spPr>
          <a:xfrm>
            <a:off x="734249" y="4223187"/>
            <a:ext cx="4773922" cy="642257"/>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700">
                <a:solidFill>
                  <a:srgbClr val="FFFFFF"/>
                </a:solidFill>
                <a:latin typeface="+mj-lt"/>
              </a:defRPr>
            </a:lvl1pPr>
          </a:lstStyle>
          <a:p>
            <a:pPr algn="ctr"/>
            <a:r>
              <a:rPr lang="en-US" sz="2400" b="1" dirty="0">
                <a:latin typeface="Lexend"/>
              </a:rPr>
              <a:t>Shoulder Surfing </a:t>
            </a:r>
          </a:p>
        </p:txBody>
      </p:sp>
      <p:sp>
        <p:nvSpPr>
          <p:cNvPr id="6" name="TextBox 5">
            <a:extLst>
              <a:ext uri="{FF2B5EF4-FFF2-40B4-BE49-F238E27FC236}">
                <a16:creationId xmlns:a16="http://schemas.microsoft.com/office/drawing/2014/main" id="{247C35C4-1823-A528-C54E-3806642D9193}"/>
              </a:ext>
            </a:extLst>
          </p:cNvPr>
          <p:cNvSpPr txBox="1"/>
          <p:nvPr/>
        </p:nvSpPr>
        <p:spPr>
          <a:xfrm>
            <a:off x="734249" y="5197020"/>
            <a:ext cx="4773922" cy="642257"/>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700">
                <a:solidFill>
                  <a:srgbClr val="FFFFFF"/>
                </a:solidFill>
                <a:latin typeface="+mj-lt"/>
              </a:defRPr>
            </a:lvl1pPr>
          </a:lstStyle>
          <a:p>
            <a:pPr algn="ctr"/>
            <a:r>
              <a:rPr lang="en-US" sz="2400" b="1" dirty="0">
                <a:latin typeface="Lexend"/>
              </a:rPr>
              <a:t>Badge Cloning &amp; RFID Attacks</a:t>
            </a:r>
          </a:p>
        </p:txBody>
      </p:sp>
    </p:spTree>
    <p:extLst>
      <p:ext uri="{BB962C8B-B14F-4D97-AF65-F5344CB8AC3E}">
        <p14:creationId xmlns:p14="http://schemas.microsoft.com/office/powerpoint/2010/main" val="688370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F832E-0CE5-1F72-7518-8B07A8361973}"/>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861038C-9427-DBD6-C34B-CC95554C7BFE}"/>
              </a:ext>
            </a:extLst>
          </p:cNvPr>
          <p:cNvSpPr>
            <a:spLocks/>
          </p:cNvSpPr>
          <p:nvPr/>
        </p:nvSpPr>
        <p:spPr>
          <a:xfrm>
            <a:off x="2637251" y="1714386"/>
            <a:ext cx="3187931" cy="2419628"/>
          </a:xfrm>
          <a:prstGeom prst="roundRect">
            <a:avLst>
              <a:gd name="adj" fmla="val 2852"/>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algn="ctr" fontAlgn="base">
              <a:spcBef>
                <a:spcPct val="0"/>
              </a:spcBef>
              <a:spcAft>
                <a:spcPct val="0"/>
              </a:spcAft>
            </a:pPr>
            <a:endParaRPr lang="en-US" sz="1200">
              <a:ln w="3175">
                <a:noFill/>
              </a:ln>
              <a:gradFill>
                <a:gsLst>
                  <a:gs pos="74825">
                    <a:srgbClr val="000000"/>
                  </a:gs>
                  <a:gs pos="53147">
                    <a:srgbClr val="000000"/>
                  </a:gs>
                </a:gsLst>
                <a:path path="circle">
                  <a:fillToRect l="100000" b="100000"/>
                </a:path>
              </a:gradFill>
              <a:latin typeface="+mj-lt"/>
              <a:cs typeface="Segoe UI" pitchFamily="34" charset="0"/>
            </a:endParaRPr>
          </a:p>
        </p:txBody>
      </p:sp>
      <p:sp>
        <p:nvSpPr>
          <p:cNvPr id="5" name="Rectangle: Rounded Corners 4">
            <a:extLst>
              <a:ext uri="{FF2B5EF4-FFF2-40B4-BE49-F238E27FC236}">
                <a16:creationId xmlns:a16="http://schemas.microsoft.com/office/drawing/2014/main" id="{43E80E1D-303D-FC09-2BF2-140434C1D2F8}"/>
              </a:ext>
            </a:extLst>
          </p:cNvPr>
          <p:cNvSpPr>
            <a:spLocks/>
          </p:cNvSpPr>
          <p:nvPr/>
        </p:nvSpPr>
        <p:spPr>
          <a:xfrm>
            <a:off x="6509657" y="2133599"/>
            <a:ext cx="3484083" cy="3577885"/>
          </a:xfrm>
          <a:prstGeom prst="roundRect">
            <a:avLst>
              <a:gd name="adj" fmla="val 2852"/>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algn="ctr" fontAlgn="base">
              <a:spcBef>
                <a:spcPct val="0"/>
              </a:spcBef>
              <a:spcAft>
                <a:spcPct val="0"/>
              </a:spcAft>
            </a:pPr>
            <a:endParaRPr lang="en-US" sz="1200">
              <a:ln w="3175">
                <a:noFill/>
              </a:ln>
              <a:gradFill>
                <a:gsLst>
                  <a:gs pos="74825">
                    <a:srgbClr val="000000"/>
                  </a:gs>
                  <a:gs pos="53147">
                    <a:srgbClr val="000000"/>
                  </a:gs>
                </a:gsLst>
                <a:path path="circle">
                  <a:fillToRect l="100000" b="100000"/>
                </a:path>
              </a:gradFill>
              <a:latin typeface="+mj-lt"/>
              <a:cs typeface="Segoe UI" pitchFamily="34" charset="0"/>
            </a:endParaRPr>
          </a:p>
        </p:txBody>
      </p:sp>
      <p:pic>
        <p:nvPicPr>
          <p:cNvPr id="7170" name="Picture 2" descr="Kad kahwin digital, taktik baru 'scammer' kebas duit warga emas | BULETIN  TV3 Malaysia">
            <a:extLst>
              <a:ext uri="{FF2B5EF4-FFF2-40B4-BE49-F238E27FC236}">
                <a16:creationId xmlns:a16="http://schemas.microsoft.com/office/drawing/2014/main" id="{293D639D-3630-639D-5470-286A884B6A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75" b="25434"/>
          <a:stretch/>
        </p:blipFill>
        <p:spPr bwMode="auto">
          <a:xfrm>
            <a:off x="2820071" y="1862906"/>
            <a:ext cx="2809997" cy="212258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a:extLst>
              <a:ext uri="{FF2B5EF4-FFF2-40B4-BE49-F238E27FC236}">
                <a16:creationId xmlns:a16="http://schemas.microsoft.com/office/drawing/2014/main" id="{C7D56FBD-ACC5-3AF7-920C-FA801E6F8D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5771" y="2279537"/>
            <a:ext cx="2982854" cy="32838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5F706238-FC9A-6820-F1F5-862DF0B3DC75}"/>
              </a:ext>
            </a:extLst>
          </p:cNvPr>
          <p:cNvSpPr>
            <a:spLocks/>
          </p:cNvSpPr>
          <p:nvPr/>
        </p:nvSpPr>
        <p:spPr>
          <a:xfrm>
            <a:off x="2575567" y="4506347"/>
            <a:ext cx="3484083" cy="1665852"/>
          </a:xfrm>
          <a:prstGeom prst="roundRect">
            <a:avLst>
              <a:gd name="adj" fmla="val 2852"/>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algn="ctr" fontAlgn="base">
              <a:spcBef>
                <a:spcPct val="0"/>
              </a:spcBef>
              <a:spcAft>
                <a:spcPct val="0"/>
              </a:spcAft>
            </a:pPr>
            <a:endParaRPr lang="en-US" sz="1200">
              <a:ln w="3175">
                <a:noFill/>
              </a:ln>
              <a:gradFill>
                <a:gsLst>
                  <a:gs pos="74825">
                    <a:srgbClr val="000000"/>
                  </a:gs>
                  <a:gs pos="53147">
                    <a:srgbClr val="000000"/>
                  </a:gs>
                </a:gsLst>
                <a:path path="circle">
                  <a:fillToRect l="100000" b="100000"/>
                </a:path>
              </a:gradFill>
              <a:latin typeface="+mj-lt"/>
              <a:cs typeface="Segoe UI" pitchFamily="34" charset="0"/>
            </a:endParaRPr>
          </a:p>
        </p:txBody>
      </p:sp>
      <p:pic>
        <p:nvPicPr>
          <p:cNvPr id="16" name="Picture 15">
            <a:extLst>
              <a:ext uri="{FF2B5EF4-FFF2-40B4-BE49-F238E27FC236}">
                <a16:creationId xmlns:a16="http://schemas.microsoft.com/office/drawing/2014/main" id="{0DC5C686-F0DA-7165-5CF6-7C78A24E8DD6}"/>
              </a:ext>
            </a:extLst>
          </p:cNvPr>
          <p:cNvPicPr>
            <a:picLocks noChangeAspect="1"/>
          </p:cNvPicPr>
          <p:nvPr/>
        </p:nvPicPr>
        <p:blipFill>
          <a:blip r:embed="rId5"/>
          <a:stretch>
            <a:fillRect/>
          </a:stretch>
        </p:blipFill>
        <p:spPr>
          <a:xfrm>
            <a:off x="2721514" y="4612793"/>
            <a:ext cx="3192188" cy="1452959"/>
          </a:xfrm>
          <a:prstGeom prst="rect">
            <a:avLst/>
          </a:prstGeom>
        </p:spPr>
      </p:pic>
      <p:sp>
        <p:nvSpPr>
          <p:cNvPr id="12" name="Google Shape;86;p18">
            <a:extLst>
              <a:ext uri="{FF2B5EF4-FFF2-40B4-BE49-F238E27FC236}">
                <a16:creationId xmlns:a16="http://schemas.microsoft.com/office/drawing/2014/main" id="{A29832B8-572F-D799-5888-A968E8EA89A0}"/>
              </a:ext>
            </a:extLst>
          </p:cNvPr>
          <p:cNvSpPr txBox="1">
            <a:spLocks/>
          </p:cNvSpPr>
          <p:nvPr/>
        </p:nvSpPr>
        <p:spPr>
          <a:xfrm>
            <a:off x="3707162" y="195194"/>
            <a:ext cx="4777676" cy="104311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4400"/>
              <a:buFont typeface="Lexend"/>
              <a:buNone/>
              <a:defRPr sz="5867" b="1" i="0" u="none" strike="noStrike" cap="none">
                <a:solidFill>
                  <a:schemeClr val="lt1"/>
                </a:solidFill>
                <a:latin typeface="Lexend"/>
                <a:ea typeface="Lexend"/>
                <a:cs typeface="Lexend"/>
                <a:sym typeface="Lexend"/>
              </a:defRPr>
            </a:lvl9pPr>
          </a:lstStyle>
          <a:p>
            <a:pPr marL="0" marR="0" lvl="0" indent="0" defTabSz="914400" rtl="0" eaLnBrk="1" fontAlgn="auto" latinLnBrk="0" hangingPunct="1">
              <a:lnSpc>
                <a:spcPct val="100000"/>
              </a:lnSpc>
              <a:spcBef>
                <a:spcPts val="0"/>
              </a:spcBef>
              <a:spcAft>
                <a:spcPts val="0"/>
              </a:spcAft>
              <a:buClr>
                <a:srgbClr val="FFFFFF"/>
              </a:buClr>
              <a:buSzPts val="4400"/>
              <a:buFont typeface="Lexend"/>
              <a:buNone/>
              <a:tabLst/>
              <a:defRPr/>
            </a:pPr>
            <a:r>
              <a:rPr lang="en-US" sz="4000" kern="0" dirty="0">
                <a:gradFill>
                  <a:gsLst>
                    <a:gs pos="75000">
                      <a:srgbClr val="C03BC4"/>
                    </a:gs>
                    <a:gs pos="0">
                      <a:srgbClr val="FF5C39"/>
                    </a:gs>
                  </a:gsLst>
                  <a:lin ang="0" scaled="1"/>
                </a:gradFill>
              </a:rPr>
              <a:t>Malaysia Use Cases</a:t>
            </a:r>
            <a:endParaRPr kumimoji="0" lang="en-US" sz="4000" b="1" i="0" u="none" strike="noStrike" kern="0" cap="none" spc="0" normalizeH="0" baseline="0" noProof="0" dirty="0">
              <a:ln>
                <a:noFill/>
              </a:ln>
              <a:gradFill>
                <a:gsLst>
                  <a:gs pos="75000">
                    <a:srgbClr val="C03BC4"/>
                  </a:gs>
                  <a:gs pos="0">
                    <a:srgbClr val="FF5C39"/>
                  </a:gs>
                </a:gsLst>
                <a:lin ang="0" scaled="1"/>
              </a:gradFill>
              <a:uLnTx/>
              <a:uFillTx/>
              <a:sym typeface="Lexend"/>
            </a:endParaRPr>
          </a:p>
        </p:txBody>
      </p:sp>
    </p:spTree>
    <p:extLst>
      <p:ext uri="{BB962C8B-B14F-4D97-AF65-F5344CB8AC3E}">
        <p14:creationId xmlns:p14="http://schemas.microsoft.com/office/powerpoint/2010/main" val="3138544299"/>
      </p:ext>
    </p:extLst>
  </p:cSld>
  <p:clrMapOvr>
    <a:masterClrMapping/>
  </p:clrMapOvr>
  <p:transition>
    <p:fade/>
  </p:transition>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defTabSz="932472" fontAlgn="base">
          <a:spcBef>
            <a:spcPct val="0"/>
          </a:spcBef>
          <a:spcAft>
            <a:spcPct val="0"/>
          </a:spcAft>
          <a:defRPr sz="12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3.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Custom 1">
      <a:majorFont>
        <a:latin typeface="Segoe Sans Display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4" ma:contentTypeDescription="Create a new document." ma:contentTypeScope="" ma:versionID="6c5a9cb98c991c9e90407c882e6dc43e">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b829075736982a6ddc86857b86bec833"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TranslatedLang" ma:index="29" nillable="true" ma:displayName="Translated Language" ma:hidden="true" ma:internalName="TranslatedLang"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TaxCatchAll xmlns="230e9df3-be65-4c73-a93b-d1236ebd677e" xsi:nil="true"/>
    <Number xmlns="804751ba-60e0-4191-9865-d7e5284c1d69" xsi:nil="true"/>
    <Time xmlns="804751ba-60e0-4191-9865-d7e5284c1d6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A9CDDB-EA42-4CFE-B937-F8916B0A0A15}">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6CBB26-39EF-404B-92B4-DE7BB3240620}">
  <ds:schemaRefs>
    <ds:schemaRef ds:uri="http://purl.org/dc/terms/"/>
    <ds:schemaRef ds:uri="http://schemas.microsoft.com/sharepoint/v3"/>
    <ds:schemaRef ds:uri="http://purl.org/dc/dcmitype/"/>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230e9df3-be65-4c73-a93b-d1236ebd677e"/>
    <ds:schemaRef ds:uri="913b567d-4c83-4181-a45c-f04ce7e1b72e"/>
    <ds:schemaRef ds:uri="804751ba-60e0-4191-9865-d7e5284c1d69"/>
    <ds:schemaRef ds:uri="http://www.w3.org/XML/1998/namespace"/>
  </ds:schemaRefs>
</ds:datastoreItem>
</file>

<file path=customXml/itemProps3.xml><?xml version="1.0" encoding="utf-8"?>
<ds:datastoreItem xmlns:ds="http://schemas.openxmlformats.org/officeDocument/2006/customXml" ds:itemID="{B12F367E-B3E4-4161-B487-632DD7D492E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3259</TotalTime>
  <Words>340</Words>
  <Application>Microsoft Office PowerPoint</Application>
  <PresentationFormat>Widescreen</PresentationFormat>
  <Paragraphs>93</Paragraphs>
  <Slides>22</Slides>
  <Notes>14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22</vt:i4>
      </vt:variant>
    </vt:vector>
  </HeadingPairs>
  <TitlesOfParts>
    <vt:vector size="36" baseType="lpstr">
      <vt:lpstr>Aptos</vt:lpstr>
      <vt:lpstr>Arial</vt:lpstr>
      <vt:lpstr>Calibri</vt:lpstr>
      <vt:lpstr>Lexend</vt:lpstr>
      <vt:lpstr>Segoe Sans Display Semibold</vt:lpstr>
      <vt:lpstr>Segoe Sans Text</vt:lpstr>
      <vt:lpstr>Segoe UI</vt:lpstr>
      <vt:lpstr>Segoe UI Semibold</vt:lpstr>
      <vt:lpstr>Segoe UI Semibold (Headings)</vt:lpstr>
      <vt:lpstr>Wingdings</vt:lpstr>
      <vt:lpstr>Microsoft Build 16:9 Template Light</vt:lpstr>
      <vt:lpstr>Microsoft Build 16:9 Template Dark</vt:lpstr>
      <vt:lpstr>Microsoft Security template</vt:lpstr>
      <vt:lpstr>1_Microsoft Build 16:9 Template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0x1337</dc:creator>
  <cp:lastModifiedBy>Klee</cp:lastModifiedBy>
  <cp:revision>71</cp:revision>
  <dcterms:created xsi:type="dcterms:W3CDTF">2024-05-01T07:20:30Z</dcterms:created>
  <dcterms:modified xsi:type="dcterms:W3CDTF">2025-04-04T01:58:32Z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MediaServiceImageTags">
    <vt:lpwstr/>
  </property>
</Properties>
</file>